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14"/>
  </p:notesMasterIdLst>
  <p:handoutMasterIdLst>
    <p:handoutMasterId r:id="rId15"/>
  </p:handoutMasterIdLst>
  <p:sldIdLst>
    <p:sldId id="324" r:id="rId5"/>
    <p:sldId id="304" r:id="rId6"/>
    <p:sldId id="330" r:id="rId7"/>
    <p:sldId id="319" r:id="rId8"/>
    <p:sldId id="323" r:id="rId9"/>
    <p:sldId id="328" r:id="rId10"/>
    <p:sldId id="318" r:id="rId11"/>
    <p:sldId id="326" r:id="rId12"/>
    <p:sldId id="325" r:id="rId13"/>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2918D5C-4417-F149-BF3C-534DE9DCDF4E}">
          <p14:sldIdLst>
            <p14:sldId id="324"/>
            <p14:sldId id="304"/>
            <p14:sldId id="330"/>
            <p14:sldId id="319"/>
            <p14:sldId id="323"/>
            <p14:sldId id="328"/>
            <p14:sldId id="318"/>
            <p14:sldId id="326"/>
            <p14:sldId id="325"/>
          </p14:sldIdLst>
        </p14:section>
        <p14:section name="Template reference slides" id="{4A777359-0B1E-9048-B0E3-051C0378E9F9}">
          <p14:sldIdLst/>
        </p14:section>
      </p14:sectionLst>
    </p:ex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60" autoAdjust="0"/>
    <p:restoredTop sz="83778" autoAdjust="0"/>
  </p:normalViewPr>
  <p:slideViewPr>
    <p:cSldViewPr snapToGrid="0" snapToObjects="1">
      <p:cViewPr>
        <p:scale>
          <a:sx n="98" d="100"/>
          <a:sy n="98" d="100"/>
        </p:scale>
        <p:origin x="192" y="312"/>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2024</a:t>
            </a:fld>
            <a:endParaRPr lang="en-US" dirty="0"/>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680508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87736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IN"/>
              <a:t>ANT has been in existence for ten years. It employs 400 people in total, specializing in broad and non-specialized cargo kinds, and its main line of business is long distance trucking services . </a:t>
            </a:r>
            <a:endParaRPr lang="en-US"/>
          </a:p>
          <a:p>
            <a:r>
              <a:rPr lang="en-IN"/>
              <a:t>The high number of injuries and fatalities that occur from large truck accidents in California makes it imperative for fleet managers to make sure that every driver in the fleet abides by the company's policies and does not represent an insurance risk for any number of reasons. </a:t>
            </a:r>
            <a:endParaRPr lang="en-US">
              <a:cs typeface="Calibri"/>
            </a:endParaRPr>
          </a:p>
          <a:p>
            <a:pPr algn="just">
              <a:lnSpc>
                <a:spcPct val="150000"/>
              </a:lnSpc>
            </a:pPr>
            <a:r>
              <a:rPr lang="en-IN"/>
              <a:t>The aim is to lower the number of significant commercial collisions in California, and eventually, the injuries and fatalities that result from them by examining each driver's data and implementing safety measures to minimize the risks involved and reduce the insurance risk.</a:t>
            </a:r>
            <a:endParaRPr lang="en-US">
              <a:cs typeface="Calibri" panose="020F0502020204030204"/>
            </a:endParaRPr>
          </a:p>
          <a:p>
            <a:pPr algn="just">
              <a:lnSpc>
                <a:spcPct val="150000"/>
              </a:lnSpc>
            </a:pPr>
            <a:r>
              <a:rPr lang="en-IN"/>
              <a:t>Ultimately, assess and forecast the risk factors related to drivers by considering several elements such as events, total distance travelled, average speed, and mileage.</a:t>
            </a:r>
            <a:endParaRPr lang="en-US">
              <a:cs typeface="Calibri" panose="020F0502020204030204"/>
            </a:endParaRPr>
          </a:p>
          <a:p>
            <a:pPr algn="just">
              <a:lnSpc>
                <a:spcPct val="150000"/>
              </a:lnSpc>
            </a:pPr>
            <a:endParaRPr lang="en-IN"/>
          </a:p>
          <a:p>
            <a:endParaRPr lang="en-IN">
              <a:cs typeface="Calibri"/>
            </a:endParaRPr>
          </a:p>
          <a:p>
            <a:endParaRPr lang="en-IN">
              <a:cs typeface="Calibri"/>
            </a:endParaRPr>
          </a:p>
          <a:p>
            <a:endParaRPr lang="en-IN">
              <a:cs typeface="Calibri"/>
            </a:endParaRPr>
          </a:p>
        </p:txBody>
      </p:sp>
    </p:spTree>
    <p:extLst>
      <p:ext uri="{BB962C8B-B14F-4D97-AF65-F5344CB8AC3E}">
        <p14:creationId xmlns:p14="http://schemas.microsoft.com/office/powerpoint/2010/main" val="3543452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4110138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806962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84541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dirty="0"/>
              <a:t>A19 – </a:t>
            </a:r>
          </a:p>
          <a:p>
            <a:r>
              <a:rPr lang="en-US" dirty="0"/>
              <a:t>Did not show up in any of our observations</a:t>
            </a:r>
          </a:p>
          <a:p>
            <a:r>
              <a:rPr lang="en-US" dirty="0"/>
              <a:t>Because this driver did not violate any observed traffic rule. And hence there was no Risk Factor assigned to them.</a:t>
            </a:r>
          </a:p>
          <a:p>
            <a:r>
              <a:rPr lang="en-US" dirty="0"/>
              <a:t>We’d like to urge all our drivers to be like A19.</a:t>
            </a:r>
          </a:p>
        </p:txBody>
      </p:sp>
    </p:spTree>
    <p:extLst>
      <p:ext uri="{BB962C8B-B14F-4D97-AF65-F5344CB8AC3E}">
        <p14:creationId xmlns:p14="http://schemas.microsoft.com/office/powerpoint/2010/main" val="3292406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dirty="0" err="1"/>
              <a:t>Sushya</a:t>
            </a:r>
            <a:r>
              <a:rPr lang="en-US" dirty="0"/>
              <a:t> Sri Kalyan Teja</a:t>
            </a:r>
          </a:p>
          <a:p>
            <a:r>
              <a:rPr lang="en-US" dirty="0"/>
              <a:t>Krishna Apurva (Conclusion)</a:t>
            </a:r>
            <a:endParaRPr lang="en-US" dirty="0">
              <a:cs typeface="Sabon Next LT"/>
            </a:endParaRPr>
          </a:p>
          <a:p>
            <a:r>
              <a:rPr lang="en-US" dirty="0" err="1"/>
              <a:t>Siddhesh</a:t>
            </a:r>
            <a:r>
              <a:rPr lang="en-US" dirty="0"/>
              <a:t> </a:t>
            </a:r>
            <a:endParaRPr lang="en-US" dirty="0">
              <a:ea typeface="+mn-lt"/>
              <a:cs typeface="+mn-lt"/>
            </a:endParaRPr>
          </a:p>
          <a:p>
            <a:r>
              <a:rPr lang="en-US" dirty="0"/>
              <a:t>Sai Lakshmi Harini (Intro)</a:t>
            </a:r>
            <a:endParaRPr lang="en-US" dirty="0">
              <a:cs typeface="Sabon Next LT"/>
            </a:endParaRPr>
          </a:p>
          <a:p>
            <a:r>
              <a:rPr lang="en-US" dirty="0" err="1"/>
              <a:t>Saketh</a:t>
            </a:r>
            <a:r>
              <a:rPr lang="en-US" dirty="0"/>
              <a:t> Kumar (Viz)</a:t>
            </a:r>
            <a:endParaRPr lang="en-US" dirty="0">
              <a:cs typeface="Sabon Next LT"/>
            </a:endParaRPr>
          </a:p>
          <a:p>
            <a:r>
              <a:rPr lang="en-US" dirty="0" err="1"/>
              <a:t>Raunit</a:t>
            </a:r>
            <a:r>
              <a:rPr lang="en-US" dirty="0"/>
              <a:t> </a:t>
            </a:r>
            <a:r>
              <a:rPr lang="en-US" dirty="0">
                <a:ea typeface="+mn-lt"/>
                <a:cs typeface="+mn-lt"/>
              </a:rPr>
              <a:t>(Viz slide 5)</a:t>
            </a:r>
          </a:p>
          <a:p>
            <a:r>
              <a:rPr lang="en-US" dirty="0" err="1"/>
              <a:t>Harshitha</a:t>
            </a:r>
            <a:r>
              <a:rPr lang="en-US" dirty="0"/>
              <a:t> (Challenges)</a:t>
            </a:r>
            <a:endParaRPr lang="en-US" dirty="0">
              <a:cs typeface="Sabon Next LT"/>
            </a:endParaRPr>
          </a:p>
          <a:p>
            <a:endParaRPr lang="en-US" dirty="0"/>
          </a:p>
        </p:txBody>
      </p:sp>
    </p:spTree>
    <p:extLst>
      <p:ext uri="{BB962C8B-B14F-4D97-AF65-F5344CB8AC3E}">
        <p14:creationId xmlns:p14="http://schemas.microsoft.com/office/powerpoint/2010/main" val="4269049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dirty="0"/>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dirty="0"/>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chor="ctr" anchorCtr="0"/>
          <a:lstStyle/>
          <a:p>
            <a:r>
              <a:rPr lang="en-US" dirty="0"/>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3396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dirty="0"/>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endParaRPr lang="en-US" dirty="0"/>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endParaRPr lang="en-US" dirty="0"/>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15.png"/><Relationship Id="rId4" Type="http://schemas.openxmlformats.org/officeDocument/2006/relationships/image" Target="../media/image17.png"/><Relationship Id="rId9" Type="http://schemas.microsoft.com/office/2017/06/relationships/model3d" Target="../media/model3d1.glb"/></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30.png"/><Relationship Id="rId4" Type="http://schemas.microsoft.com/office/2017/06/relationships/model3d" Target="../media/model3d1.glb"/></Relationships>
</file>

<file path=ppt/slides/_rels/slide8.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3" name="3D Model 2" descr="Semi Truck">
                <a:extLst>
                  <a:ext uri="{FF2B5EF4-FFF2-40B4-BE49-F238E27FC236}">
                    <a16:creationId xmlns:a16="http://schemas.microsoft.com/office/drawing/2014/main" id="{0873E1A7-7724-2BD7-1312-FBAEE226AD0D}"/>
                  </a:ext>
                </a:extLst>
              </p:cNvPr>
              <p:cNvGraphicFramePr>
                <a:graphicFrameLocks noChangeAspect="1"/>
              </p:cNvGraphicFramePr>
              <p:nvPr>
                <p:extLst>
                  <p:ext uri="{D42A27DB-BD31-4B8C-83A1-F6EECF244321}">
                    <p14:modId xmlns:p14="http://schemas.microsoft.com/office/powerpoint/2010/main" val="1866640465"/>
                  </p:ext>
                </p:extLst>
              </p:nvPr>
            </p:nvGraphicFramePr>
            <p:xfrm>
              <a:off x="377715" y="1175717"/>
              <a:ext cx="11059506" cy="3396063"/>
            </p:xfrm>
            <a:graphic>
              <a:graphicData uri="http://schemas.microsoft.com/office/drawing/2017/model3d">
                <am3d:model3d r:embed="rId3">
                  <am3d:spPr>
                    <a:xfrm>
                      <a:off x="0" y="0"/>
                      <a:ext cx="11059506" cy="3396063"/>
                    </a:xfrm>
                    <a:prstGeom prst="rect">
                      <a:avLst/>
                    </a:prstGeom>
                  </am3d:spPr>
                  <am3d:camera>
                    <am3d:pos x="0" y="0" z="49894044"/>
                    <am3d:up dx="0" dy="36000000" dz="0"/>
                    <am3d:lookAt x="0" y="0" z="0"/>
                    <am3d:perspective fov="2700000"/>
                  </am3d:camera>
                  <am3d:trans>
                    <am3d:meterPerModelUnit n="99674" d="1000000"/>
                    <am3d:preTrans dx="0" dy="-5223861" dz="0"/>
                    <am3d:scale>
                      <am3d:sx n="1000000" d="1000000"/>
                      <am3d:sy n="1000000" d="1000000"/>
                      <am3d:sz n="1000000" d="1000000"/>
                    </am3d:scale>
                    <am3d:rot ax="4949280" ay="-5021698" az="-4946563"/>
                    <am3d:postTrans dx="0" dy="0" dz="0"/>
                  </am3d:trans>
                  <am3d:raster rName="Office3DRenderer" rVer="16.0.8326">
                    <am3d:blip r:embed="rId4"/>
                  </am3d:raster>
                  <am3d:objViewport viewportSz="1166436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Semi Truck">
                <a:extLst>
                  <a:ext uri="{FF2B5EF4-FFF2-40B4-BE49-F238E27FC236}">
                    <a16:creationId xmlns:a16="http://schemas.microsoft.com/office/drawing/2014/main" id="{0873E1A7-7724-2BD7-1312-FBAEE226AD0D}"/>
                  </a:ext>
                </a:extLst>
              </p:cNvPr>
              <p:cNvPicPr>
                <a:picLocks noGrp="1" noRot="1" noChangeAspect="1" noMove="1" noResize="1" noEditPoints="1" noAdjustHandles="1" noChangeArrowheads="1" noChangeShapeType="1" noCrop="1"/>
              </p:cNvPicPr>
              <p:nvPr/>
            </p:nvPicPr>
            <p:blipFill>
              <a:blip r:embed="rId4"/>
              <a:stretch>
                <a:fillRect/>
              </a:stretch>
            </p:blipFill>
            <p:spPr>
              <a:xfrm>
                <a:off x="377715" y="1175717"/>
                <a:ext cx="11059506" cy="3396063"/>
              </a:xfrm>
              <a:prstGeom prst="rect">
                <a:avLst/>
              </a:prstGeom>
            </p:spPr>
          </p:pic>
        </mc:Fallback>
      </mc:AlternateContent>
      <p:sp>
        <p:nvSpPr>
          <p:cNvPr id="2" name="Title 1">
            <a:extLst>
              <a:ext uri="{FF2B5EF4-FFF2-40B4-BE49-F238E27FC236}">
                <a16:creationId xmlns:a16="http://schemas.microsoft.com/office/drawing/2014/main" id="{4207FF65-A536-F639-8591-ED024C223308}"/>
              </a:ext>
            </a:extLst>
          </p:cNvPr>
          <p:cNvSpPr>
            <a:spLocks noGrp="1"/>
          </p:cNvSpPr>
          <p:nvPr>
            <p:ph type="ctrTitle"/>
          </p:nvPr>
        </p:nvSpPr>
        <p:spPr>
          <a:xfrm>
            <a:off x="4441207" y="740559"/>
            <a:ext cx="6392421" cy="3831221"/>
          </a:xfrm>
          <a:effectLst>
            <a:outerShdw blurRad="50800" dist="38100" dir="2700000" algn="tl" rotWithShape="0">
              <a:prstClr val="black">
                <a:alpha val="40000"/>
              </a:prstClr>
            </a:outerShdw>
          </a:effectLst>
        </p:spPr>
        <p:txBody>
          <a:bodyPr anchor="ctr"/>
          <a:lstStyle/>
          <a:p>
            <a:r>
              <a:rPr lang="en-US" dirty="0">
                <a:ln>
                  <a:solidFill>
                    <a:schemeClr val="tx1"/>
                  </a:solidFill>
                </a:ln>
                <a:solidFill>
                  <a:schemeClr val="bg1"/>
                </a:solidFill>
              </a:rPr>
              <a:t>Az</a:t>
            </a:r>
            <a:br>
              <a:rPr lang="en-US" dirty="0">
                <a:ln>
                  <a:solidFill>
                    <a:schemeClr val="tx1"/>
                  </a:solidFill>
                </a:ln>
              </a:rPr>
            </a:br>
            <a:r>
              <a:rPr lang="en-US" dirty="0">
                <a:ln>
                  <a:solidFill>
                    <a:schemeClr val="tx1"/>
                  </a:solidFill>
                </a:ln>
                <a:solidFill>
                  <a:schemeClr val="bg1"/>
                </a:solidFill>
              </a:rPr>
              <a:t>National</a:t>
            </a:r>
            <a:br>
              <a:rPr lang="en-US" dirty="0">
                <a:ln>
                  <a:solidFill>
                    <a:schemeClr val="tx1"/>
                  </a:solidFill>
                </a:ln>
              </a:rPr>
            </a:br>
            <a:r>
              <a:rPr lang="en-US" dirty="0">
                <a:ln>
                  <a:solidFill>
                    <a:schemeClr val="tx1"/>
                  </a:solidFill>
                </a:ln>
                <a:solidFill>
                  <a:schemeClr val="bg1"/>
                </a:solidFill>
              </a:rPr>
              <a:t>Trucking</a:t>
            </a:r>
            <a:endParaRPr lang="en-US" dirty="0">
              <a:ln>
                <a:solidFill>
                  <a:srgbClr val="000000"/>
                </a:solidFill>
              </a:ln>
              <a:solidFill>
                <a:schemeClr val="bg1"/>
              </a:solidFill>
            </a:endParaRPr>
          </a:p>
        </p:txBody>
      </p:sp>
      <p:sp>
        <p:nvSpPr>
          <p:cNvPr id="4" name="Title 1">
            <a:extLst>
              <a:ext uri="{FF2B5EF4-FFF2-40B4-BE49-F238E27FC236}">
                <a16:creationId xmlns:a16="http://schemas.microsoft.com/office/drawing/2014/main" id="{5B0FE9C2-F89F-0224-8687-A1A7E20A58D2}"/>
              </a:ext>
            </a:extLst>
          </p:cNvPr>
          <p:cNvSpPr txBox="1">
            <a:spLocks/>
          </p:cNvSpPr>
          <p:nvPr/>
        </p:nvSpPr>
        <p:spPr>
          <a:xfrm>
            <a:off x="3039127" y="5312339"/>
            <a:ext cx="6392421" cy="1545661"/>
          </a:xfrm>
          <a:prstGeom prst="rect">
            <a:avLst/>
          </a:prstGeom>
          <a:effectLst>
            <a:outerShdw blurRad="50800" dist="38100" dir="2700000" algn="tl" rotWithShape="0">
              <a:prstClr val="black">
                <a:alpha val="40000"/>
              </a:prstClr>
            </a:outerShdw>
          </a:effectLst>
        </p:spPr>
        <p:txBody>
          <a:bodyPr vert="horz" lIns="91440" tIns="0" rIns="91440" bIns="0" rtlCol="0" anchor="ctr" anchorCtr="0">
            <a:noAutofit/>
          </a:bodyPr>
          <a:lstStyle>
            <a:lvl1pPr algn="ctr" defTabSz="914400" rtl="0" eaLnBrk="1" latinLnBrk="0" hangingPunct="1">
              <a:lnSpc>
                <a:spcPct val="100000"/>
              </a:lnSpc>
              <a:spcBef>
                <a:spcPct val="0"/>
              </a:spcBef>
              <a:buNone/>
              <a:defRPr sz="3600" b="1" kern="1200" cap="all" baseline="0">
                <a:solidFill>
                  <a:schemeClr val="accent6"/>
                </a:solidFill>
                <a:latin typeface="+mj-lt"/>
                <a:ea typeface="+mj-ea"/>
                <a:cs typeface="+mj-cs"/>
              </a:defRPr>
            </a:lvl1pPr>
          </a:lstStyle>
          <a:p>
            <a:r>
              <a:rPr lang="en-US" dirty="0">
                <a:ln>
                  <a:solidFill>
                    <a:schemeClr val="tx1"/>
                  </a:solidFill>
                </a:ln>
                <a:solidFill>
                  <a:schemeClr val="bg1"/>
                </a:solidFill>
              </a:rPr>
              <a:t>Risk Analysis</a:t>
            </a:r>
            <a:endParaRPr lang="en-US" dirty="0">
              <a:ln>
                <a:solidFill>
                  <a:srgbClr val="000000"/>
                </a:solidFill>
              </a:ln>
              <a:solidFill>
                <a:schemeClr val="bg1"/>
              </a:solidFill>
            </a:endParaRPr>
          </a:p>
        </p:txBody>
      </p:sp>
    </p:spTree>
    <p:extLst>
      <p:ext uri="{BB962C8B-B14F-4D97-AF65-F5344CB8AC3E}">
        <p14:creationId xmlns:p14="http://schemas.microsoft.com/office/powerpoint/2010/main" val="4100747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0" fill="hold"/>
                                        <p:tgtEl>
                                          <p:spTgt spid="3"/>
                                        </p:tgtEl>
                                        <p:attrNameLst>
                                          <p:attrName>ppt_x</p:attrName>
                                        </p:attrNameLst>
                                      </p:cBhvr>
                                      <p:tavLst>
                                        <p:tav tm="0">
                                          <p:val>
                                            <p:strVal val="1+#ppt_w/2"/>
                                          </p:val>
                                        </p:tav>
                                        <p:tav tm="100000">
                                          <p:val>
                                            <p:strVal val="#ppt_x"/>
                                          </p:val>
                                        </p:tav>
                                      </p:tavLst>
                                    </p:anim>
                                    <p:anim calcmode="lin" valueType="num">
                                      <p:cBhvr additive="base">
                                        <p:cTn id="8" dur="20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3" presetClass="entr" presetSubtype="1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par>
                          <p:cTn id="13" fill="hold">
                            <p:stCondLst>
                              <p:cond delay="2500"/>
                            </p:stCondLst>
                            <p:childTnLst>
                              <p:par>
                                <p:cTn id="14" presetID="3" presetClass="entr" presetSubtype="1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linds(horizontal)">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p:nvPr>
        </p:nvSpPr>
        <p:spPr>
          <a:xfrm>
            <a:off x="914400" y="1057274"/>
            <a:ext cx="6583680" cy="871279"/>
          </a:xfrm>
        </p:spPr>
        <p:txBody>
          <a:bodyPr/>
          <a:lstStyle/>
          <a:p>
            <a:r>
              <a:rPr lang="en-US" dirty="0"/>
              <a:t>agenda</a:t>
            </a:r>
          </a:p>
        </p:txBody>
      </p:sp>
      <p:sp>
        <p:nvSpPr>
          <p:cNvPr id="3" name="Content Placeholder 2">
            <a:extLst>
              <a:ext uri="{FF2B5EF4-FFF2-40B4-BE49-F238E27FC236}">
                <a16:creationId xmlns:a16="http://schemas.microsoft.com/office/drawing/2014/main" id="{D4D22962-3C7F-E480-5C35-7F4860A098E1}"/>
              </a:ext>
            </a:extLst>
          </p:cNvPr>
          <p:cNvSpPr>
            <a:spLocks noGrp="1"/>
          </p:cNvSpPr>
          <p:nvPr>
            <p:ph idx="1"/>
          </p:nvPr>
        </p:nvSpPr>
        <p:spPr>
          <a:xfrm>
            <a:off x="914400" y="2111433"/>
            <a:ext cx="6583680" cy="3930551"/>
          </a:xfrm>
        </p:spPr>
        <p:txBody>
          <a:bodyPr>
            <a:normAutofit/>
          </a:bodyPr>
          <a:lstStyle/>
          <a:p>
            <a:pPr>
              <a:lnSpc>
                <a:spcPct val="200000"/>
              </a:lnSpc>
            </a:pPr>
            <a:r>
              <a:rPr lang="en-US" dirty="0"/>
              <a:t>Problem Statement</a:t>
            </a:r>
          </a:p>
          <a:p>
            <a:pPr>
              <a:lnSpc>
                <a:spcPct val="200000"/>
              </a:lnSpc>
            </a:pPr>
            <a:r>
              <a:rPr lang="en-US" dirty="0"/>
              <a:t>Data Workflow</a:t>
            </a:r>
          </a:p>
          <a:p>
            <a:pPr>
              <a:lnSpc>
                <a:spcPct val="200000"/>
              </a:lnSpc>
            </a:pPr>
            <a:r>
              <a:rPr lang="en-US" dirty="0"/>
              <a:t>Analysis</a:t>
            </a:r>
          </a:p>
          <a:p>
            <a:pPr>
              <a:lnSpc>
                <a:spcPct val="200000"/>
              </a:lnSpc>
            </a:pPr>
            <a:r>
              <a:rPr lang="en-US" dirty="0"/>
              <a:t>Challenges</a:t>
            </a:r>
          </a:p>
          <a:p>
            <a:pPr>
              <a:lnSpc>
                <a:spcPct val="200000"/>
              </a:lnSpc>
            </a:pPr>
            <a:r>
              <a:rPr lang="en-US" dirty="0"/>
              <a:t>Conclusion</a:t>
            </a:r>
          </a:p>
        </p:txBody>
      </p:sp>
      <p:sp>
        <p:nvSpPr>
          <p:cNvPr id="4" name="Slide Number Placeholder 3">
            <a:extLst>
              <a:ext uri="{FF2B5EF4-FFF2-40B4-BE49-F238E27FC236}">
                <a16:creationId xmlns:a16="http://schemas.microsoft.com/office/drawing/2014/main" id="{18D5CFA2-4E67-F157-5FFD-A246307D41F7}"/>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2</a:t>
            </a:fld>
            <a:endParaRPr lang="en-US" dirty="0"/>
          </a:p>
        </p:txBody>
      </p:sp>
      <mc:AlternateContent xmlns:mc="http://schemas.openxmlformats.org/markup-compatibility/2006">
        <mc:Choice xmlns:am3d="http://schemas.microsoft.com/office/drawing/2017/model3d" Requires="am3d">
          <p:graphicFrame>
            <p:nvGraphicFramePr>
              <p:cNvPr id="5" name="3D Model 4" descr="Semi Truck">
                <a:extLst>
                  <a:ext uri="{FF2B5EF4-FFF2-40B4-BE49-F238E27FC236}">
                    <a16:creationId xmlns:a16="http://schemas.microsoft.com/office/drawing/2014/main" id="{91B2C898-49C3-AAAD-FD56-1C7C7D8CF6C6}"/>
                  </a:ext>
                </a:extLst>
              </p:cNvPr>
              <p:cNvGraphicFramePr>
                <a:graphicFrameLocks noChangeAspect="1"/>
              </p:cNvGraphicFramePr>
              <p:nvPr>
                <p:extLst>
                  <p:ext uri="{D42A27DB-BD31-4B8C-83A1-F6EECF244321}">
                    <p14:modId xmlns:p14="http://schemas.microsoft.com/office/powerpoint/2010/main" val="2265294610"/>
                  </p:ext>
                </p:extLst>
              </p:nvPr>
            </p:nvGraphicFramePr>
            <p:xfrm>
              <a:off x="8290606" y="-553776"/>
              <a:ext cx="5087749" cy="7676029"/>
            </p:xfrm>
            <a:graphic>
              <a:graphicData uri="http://schemas.microsoft.com/office/drawing/2017/model3d">
                <am3d:model3d r:embed="rId3">
                  <am3d:spPr>
                    <a:xfrm>
                      <a:off x="0" y="0"/>
                      <a:ext cx="5087749" cy="7676029"/>
                    </a:xfrm>
                    <a:prstGeom prst="rect">
                      <a:avLst/>
                    </a:prstGeom>
                  </am3d:spPr>
                  <am3d:camera>
                    <am3d:pos x="0" y="0" z="49894044"/>
                    <am3d:up dx="0" dy="36000000" dz="0"/>
                    <am3d:lookAt x="0" y="0" z="0"/>
                    <am3d:perspective fov="2700000"/>
                  </am3d:camera>
                  <am3d:trans>
                    <am3d:meterPerModelUnit n="99674" d="1000000"/>
                    <am3d:preTrans dx="0" dy="-5223861" dz="0"/>
                    <am3d:scale>
                      <am3d:sx n="1000000" d="1000000"/>
                      <am3d:sy n="1000000" d="1000000"/>
                      <am3d:sz n="1000000" d="1000000"/>
                    </am3d:scale>
                    <am3d:rot ax="2657375" ay="-1068764" az="-996932"/>
                    <am3d:postTrans dx="0" dy="0" dz="0"/>
                  </am3d:trans>
                  <am3d:raster rName="Office3DRenderer" rVer="16.0.8326">
                    <am3d:blip r:embed="rId4"/>
                  </am3d:raster>
                  <am3d:objViewport viewportSz="843728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Semi Truck">
                <a:extLst>
                  <a:ext uri="{FF2B5EF4-FFF2-40B4-BE49-F238E27FC236}">
                    <a16:creationId xmlns:a16="http://schemas.microsoft.com/office/drawing/2014/main" id="{91B2C898-49C3-AAAD-FD56-1C7C7D8CF6C6}"/>
                  </a:ext>
                </a:extLst>
              </p:cNvPr>
              <p:cNvPicPr>
                <a:picLocks noGrp="1" noRot="1" noChangeAspect="1" noMove="1" noResize="1" noEditPoints="1" noAdjustHandles="1" noChangeArrowheads="1" noChangeShapeType="1" noCrop="1"/>
              </p:cNvPicPr>
              <p:nvPr/>
            </p:nvPicPr>
            <p:blipFill>
              <a:blip r:embed="rId4"/>
              <a:stretch>
                <a:fillRect/>
              </a:stretch>
            </p:blipFill>
            <p:spPr>
              <a:xfrm>
                <a:off x="8290606" y="-553776"/>
                <a:ext cx="5087749" cy="7676029"/>
              </a:xfrm>
              <a:prstGeom prst="rect">
                <a:avLst/>
              </a:prstGeom>
            </p:spPr>
          </p:pic>
        </mc:Fallback>
      </mc:AlternateContent>
    </p:spTree>
    <p:extLst>
      <p:ext uri="{BB962C8B-B14F-4D97-AF65-F5344CB8AC3E}">
        <p14:creationId xmlns:p14="http://schemas.microsoft.com/office/powerpoint/2010/main" val="3913219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979F145-CC28-E085-7F92-D4FB5866174F}"/>
              </a:ext>
            </a:extLst>
          </p:cNvPr>
          <p:cNvSpPr>
            <a:spLocks noGrp="1"/>
          </p:cNvSpPr>
          <p:nvPr>
            <p:ph type="sldNum" sz="quarter" idx="10"/>
          </p:nvPr>
        </p:nvSpPr>
        <p:spPr/>
        <p:txBody>
          <a:bodyPr/>
          <a:lstStyle/>
          <a:p>
            <a:fld id="{48F63A3B-78C7-47BE-AE5E-E10140E04643}" type="slidenum">
              <a:rPr lang="en-US" smtClean="0"/>
              <a:pPr/>
              <a:t>3</a:t>
            </a:fld>
            <a:endParaRPr lang="en-US"/>
          </a:p>
        </p:txBody>
      </p:sp>
      <p:sp>
        <p:nvSpPr>
          <p:cNvPr id="6" name="Title 1">
            <a:extLst>
              <a:ext uri="{FF2B5EF4-FFF2-40B4-BE49-F238E27FC236}">
                <a16:creationId xmlns:a16="http://schemas.microsoft.com/office/drawing/2014/main" id="{86AC50F5-1B10-C279-40D6-8ADCB4182706}"/>
              </a:ext>
            </a:extLst>
          </p:cNvPr>
          <p:cNvSpPr>
            <a:spLocks noGrp="1"/>
          </p:cNvSpPr>
          <p:nvPr/>
        </p:nvSpPr>
        <p:spPr>
          <a:xfrm>
            <a:off x="1709208" y="-522306"/>
            <a:ext cx="6583680" cy="1531357"/>
          </a:xfrm>
          <a:prstGeom prst="rect">
            <a:avLst/>
          </a:prstGeom>
        </p:spPr>
        <p:txBody>
          <a:bodyPr vert="horz" lIns="91440" tIns="0" rIns="91440" bIns="0" rtlCol="0" anchor="b" anchorCtr="0">
            <a:noAutofit/>
          </a:bodyPr>
          <a:lstStyle>
            <a:lvl1pPr algn="l" defTabSz="914400" rtl="0" eaLnBrk="1" latinLnBrk="0" hangingPunct="1">
              <a:lnSpc>
                <a:spcPct val="100000"/>
              </a:lnSpc>
              <a:spcBef>
                <a:spcPct val="0"/>
              </a:spcBef>
              <a:buNone/>
              <a:defRPr sz="3600" b="1" kern="1200" cap="all" baseline="0">
                <a:solidFill>
                  <a:schemeClr val="accent6"/>
                </a:solidFill>
                <a:latin typeface="+mj-lt"/>
                <a:ea typeface="+mj-ea"/>
                <a:cs typeface="+mj-cs"/>
              </a:defRPr>
            </a:lvl1pPr>
          </a:lstStyle>
          <a:p>
            <a:pPr algn="ctr"/>
            <a:r>
              <a:rPr lang="en-US" dirty="0"/>
              <a:t>PROBLEM STATEMENT </a:t>
            </a:r>
          </a:p>
        </p:txBody>
      </p:sp>
      <p:sp>
        <p:nvSpPr>
          <p:cNvPr id="7" name="Content Placeholder 2">
            <a:extLst>
              <a:ext uri="{FF2B5EF4-FFF2-40B4-BE49-F238E27FC236}">
                <a16:creationId xmlns:a16="http://schemas.microsoft.com/office/drawing/2014/main" id="{42DE9CCB-B327-9CB1-51C8-CDE8BAC62BBD}"/>
              </a:ext>
            </a:extLst>
          </p:cNvPr>
          <p:cNvSpPr>
            <a:spLocks noGrp="1"/>
          </p:cNvSpPr>
          <p:nvPr/>
        </p:nvSpPr>
        <p:spPr>
          <a:xfrm>
            <a:off x="1877960" y="1294886"/>
            <a:ext cx="8729080" cy="1740824"/>
          </a:xfrm>
          <a:prstGeom prst="rect">
            <a:avLst/>
          </a:prstGeom>
        </p:spPr>
        <p:txBody>
          <a:bodyPr vert="horz" lIns="91440" tIns="0" rIns="91440" bIns="0" rtlCol="0" anchor="t">
            <a:normAutofit/>
          </a:bodyPr>
          <a:lstStyle>
            <a:lvl1pPr marL="0" indent="0" algn="l" defTabSz="914400" rtl="0" eaLnBrk="1" latinLnBrk="0" hangingPunct="1">
              <a:lnSpc>
                <a:spcPct val="150000"/>
              </a:lnSpc>
              <a:spcBef>
                <a:spcPts val="0"/>
              </a:spcBef>
              <a:buFont typeface="Arial" panose="020B0604020202020204" pitchFamily="34" charset="0"/>
              <a:buNone/>
              <a:defRPr sz="2400" kern="1200">
                <a:solidFill>
                  <a:schemeClr val="accent6"/>
                </a:solidFill>
                <a:latin typeface="+mn-lt"/>
                <a:ea typeface="+mn-ea"/>
                <a:cs typeface="+mn-cs"/>
              </a:defRPr>
            </a:lvl1pPr>
            <a:lvl2pPr marL="347472" indent="-347472" algn="l" defTabSz="914400" rtl="0" eaLnBrk="1" latinLnBrk="0" hangingPunct="1">
              <a:lnSpc>
                <a:spcPct val="150000"/>
              </a:lnSpc>
              <a:spcBef>
                <a:spcPts val="0"/>
              </a:spcBef>
              <a:buFont typeface="Arial" panose="020B0604020202020204" pitchFamily="34" charset="0"/>
              <a:buChar char="•"/>
              <a:defRPr sz="2000" kern="1200">
                <a:solidFill>
                  <a:schemeClr val="accent6"/>
                </a:solidFill>
                <a:latin typeface="+mn-lt"/>
                <a:ea typeface="+mn-ea"/>
                <a:cs typeface="+mn-cs"/>
              </a:defRPr>
            </a:lvl2pPr>
            <a:lvl3pPr marL="685800" indent="-347472" algn="l" defTabSz="914400" rtl="0" eaLnBrk="1" latinLnBrk="0" hangingPunct="1">
              <a:lnSpc>
                <a:spcPct val="150000"/>
              </a:lnSpc>
              <a:spcBef>
                <a:spcPts val="0"/>
              </a:spcBef>
              <a:buFont typeface="Arial" panose="020B0604020202020204" pitchFamily="34" charset="0"/>
              <a:buChar char="•"/>
              <a:defRPr sz="18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lnSpc>
                <a:spcPct val="100000"/>
              </a:lnSpc>
              <a:buChar char="•"/>
            </a:pPr>
            <a:r>
              <a:rPr lang="en-IN" dirty="0">
                <a:solidFill>
                  <a:schemeClr val="accent6">
                    <a:lumMod val="50000"/>
                  </a:schemeClr>
                </a:solidFill>
                <a:ea typeface="+mn-lt"/>
                <a:cs typeface="+mn-lt"/>
              </a:rPr>
              <a:t>High number of injuries and fatalities resulting from heavy truck accidents in California. </a:t>
            </a:r>
          </a:p>
          <a:p>
            <a:pPr marL="342900" indent="-342900" algn="just">
              <a:lnSpc>
                <a:spcPct val="100000"/>
              </a:lnSpc>
              <a:buChar char="•"/>
            </a:pPr>
            <a:endParaRPr lang="en-IN" sz="1200" dirty="0">
              <a:solidFill>
                <a:schemeClr val="accent6">
                  <a:lumMod val="50000"/>
                </a:schemeClr>
              </a:solidFill>
              <a:ea typeface="+mn-lt"/>
              <a:cs typeface="+mn-lt"/>
            </a:endParaRPr>
          </a:p>
          <a:p>
            <a:pPr marL="342900" indent="-342900" algn="just">
              <a:lnSpc>
                <a:spcPct val="100000"/>
              </a:lnSpc>
              <a:buChar char="•"/>
            </a:pPr>
            <a:r>
              <a:rPr lang="en-IN" dirty="0">
                <a:solidFill>
                  <a:schemeClr val="accent6">
                    <a:lumMod val="50000"/>
                  </a:schemeClr>
                </a:solidFill>
                <a:ea typeface="+mn-lt"/>
                <a:cs typeface="+mn-lt"/>
              </a:rPr>
              <a:t>High insurance rates due to the accidents.</a:t>
            </a:r>
          </a:p>
        </p:txBody>
      </p:sp>
      <p:sp>
        <p:nvSpPr>
          <p:cNvPr id="8" name="Slide Number Placeholder 3">
            <a:extLst>
              <a:ext uri="{FF2B5EF4-FFF2-40B4-BE49-F238E27FC236}">
                <a16:creationId xmlns:a16="http://schemas.microsoft.com/office/drawing/2014/main" id="{F8621654-74ED-EE3B-256A-705B96AEEF8E}"/>
              </a:ext>
            </a:extLst>
          </p:cNvPr>
          <p:cNvSpPr>
            <a:spLocks noGrp="1"/>
          </p:cNvSpPr>
          <p:nvPr/>
        </p:nvSpPr>
        <p:spPr>
          <a:xfrm>
            <a:off x="10358437" y="457199"/>
            <a:ext cx="1067589" cy="471489"/>
          </a:xfrm>
          <a:prstGeom prst="rect">
            <a:avLst/>
          </a:prstGeom>
        </p:spPr>
        <p:txBody>
          <a:bodyPr vert="horz" lIns="91440" tIns="45720" rIns="0" bIns="45720" rtlCol="0" anchor="ctr"/>
          <a:lstStyle>
            <a:defPPr>
              <a:defRPr lang="en-US"/>
            </a:defPPr>
            <a:lvl1pPr marL="0" algn="r" defTabSz="457200" rtl="0" eaLnBrk="1" latinLnBrk="0" hangingPunct="1">
              <a:defRPr sz="1600" kern="1200">
                <a:solidFill>
                  <a:schemeClr val="accent6"/>
                </a:solidFill>
                <a:latin typeface="+mj-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smtClean="0"/>
              <a:pPr/>
              <a:t>3</a:t>
            </a:fld>
            <a:endParaRPr lang="en-US"/>
          </a:p>
        </p:txBody>
      </p:sp>
      <p:sp>
        <p:nvSpPr>
          <p:cNvPr id="11" name="Title 1">
            <a:extLst>
              <a:ext uri="{FF2B5EF4-FFF2-40B4-BE49-F238E27FC236}">
                <a16:creationId xmlns:a16="http://schemas.microsoft.com/office/drawing/2014/main" id="{FAABCF14-90B1-1EE9-8C62-EE96779CEBE6}"/>
              </a:ext>
            </a:extLst>
          </p:cNvPr>
          <p:cNvSpPr>
            <a:spLocks noGrp="1"/>
          </p:cNvSpPr>
          <p:nvPr/>
        </p:nvSpPr>
        <p:spPr>
          <a:xfrm>
            <a:off x="1901952" y="3065101"/>
            <a:ext cx="6382611" cy="774188"/>
          </a:xfrm>
          <a:prstGeom prst="rect">
            <a:avLst/>
          </a:prstGeom>
        </p:spPr>
        <p:txBody>
          <a:bodyPr vert="horz" lIns="91440" tIns="0" rIns="91440" bIns="0" rtlCol="0" anchor="b" anchorCtr="0">
            <a:noAutofit/>
          </a:bodyPr>
          <a:lstStyle>
            <a:lvl1pPr algn="l" defTabSz="914400" rtl="0" eaLnBrk="1" latinLnBrk="0" hangingPunct="1">
              <a:lnSpc>
                <a:spcPct val="100000"/>
              </a:lnSpc>
              <a:spcBef>
                <a:spcPct val="0"/>
              </a:spcBef>
              <a:buNone/>
              <a:defRPr sz="3600" b="1" kern="1200" cap="all" baseline="0">
                <a:solidFill>
                  <a:schemeClr val="accent6"/>
                </a:solidFill>
                <a:latin typeface="+mj-lt"/>
                <a:ea typeface="+mj-ea"/>
                <a:cs typeface="+mj-cs"/>
              </a:defRPr>
            </a:lvl1pPr>
          </a:lstStyle>
          <a:p>
            <a:pPr algn="ctr"/>
            <a:r>
              <a:rPr lang="en-US" dirty="0"/>
              <a:t>OBJECTIVES</a:t>
            </a:r>
          </a:p>
        </p:txBody>
      </p:sp>
      <p:sp>
        <p:nvSpPr>
          <p:cNvPr id="14" name="Content Placeholder 2">
            <a:extLst>
              <a:ext uri="{FF2B5EF4-FFF2-40B4-BE49-F238E27FC236}">
                <a16:creationId xmlns:a16="http://schemas.microsoft.com/office/drawing/2014/main" id="{FA1AF106-0C6A-6C5B-FF0C-7BBAA00A3D2B}"/>
              </a:ext>
            </a:extLst>
          </p:cNvPr>
          <p:cNvSpPr>
            <a:spLocks noGrp="1"/>
          </p:cNvSpPr>
          <p:nvPr/>
        </p:nvSpPr>
        <p:spPr>
          <a:xfrm>
            <a:off x="1901952" y="4125124"/>
            <a:ext cx="9000546" cy="1946398"/>
          </a:xfrm>
          <a:prstGeom prst="rect">
            <a:avLst/>
          </a:prstGeom>
        </p:spPr>
        <p:txBody>
          <a:bodyPr vert="horz" lIns="91440" tIns="0" rIns="91440" bIns="0" rtlCol="0" anchor="t">
            <a:normAutofit/>
          </a:bodyPr>
          <a:lstStyle>
            <a:lvl1pPr marL="0" indent="0" algn="l" defTabSz="914400" rtl="0" eaLnBrk="1" latinLnBrk="0" hangingPunct="1">
              <a:lnSpc>
                <a:spcPct val="150000"/>
              </a:lnSpc>
              <a:spcBef>
                <a:spcPts val="0"/>
              </a:spcBef>
              <a:buFont typeface="Arial" panose="020B0604020202020204" pitchFamily="34" charset="0"/>
              <a:buNone/>
              <a:defRPr sz="2400" kern="1200">
                <a:solidFill>
                  <a:schemeClr val="accent6"/>
                </a:solidFill>
                <a:latin typeface="+mn-lt"/>
                <a:ea typeface="+mn-ea"/>
                <a:cs typeface="+mn-cs"/>
              </a:defRPr>
            </a:lvl1pPr>
            <a:lvl2pPr marL="347472" indent="-347472" algn="l" defTabSz="914400" rtl="0" eaLnBrk="1" latinLnBrk="0" hangingPunct="1">
              <a:lnSpc>
                <a:spcPct val="150000"/>
              </a:lnSpc>
              <a:spcBef>
                <a:spcPts val="0"/>
              </a:spcBef>
              <a:buFont typeface="Arial" panose="020B0604020202020204" pitchFamily="34" charset="0"/>
              <a:buChar char="•"/>
              <a:defRPr sz="2000" kern="1200">
                <a:solidFill>
                  <a:schemeClr val="accent6"/>
                </a:solidFill>
                <a:latin typeface="+mn-lt"/>
                <a:ea typeface="+mn-ea"/>
                <a:cs typeface="+mn-cs"/>
              </a:defRPr>
            </a:lvl2pPr>
            <a:lvl3pPr marL="685800" indent="-347472" algn="l" defTabSz="914400" rtl="0" eaLnBrk="1" latinLnBrk="0" hangingPunct="1">
              <a:lnSpc>
                <a:spcPct val="150000"/>
              </a:lnSpc>
              <a:spcBef>
                <a:spcPts val="0"/>
              </a:spcBef>
              <a:buFont typeface="Arial" panose="020B0604020202020204" pitchFamily="34" charset="0"/>
              <a:buChar char="•"/>
              <a:defRPr sz="18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ea typeface="+mn-lt"/>
              <a:cs typeface="+mn-lt"/>
            </a:endParaRPr>
          </a:p>
          <a:p>
            <a:pPr>
              <a:lnSpc>
                <a:spcPct val="100000"/>
              </a:lnSpc>
            </a:pPr>
            <a:endParaRPr lang="en-US" sz="2100">
              <a:cs typeface="Sabon Next LT"/>
            </a:endParaRPr>
          </a:p>
          <a:p>
            <a:endParaRPr lang="en-US">
              <a:cs typeface="Sabon Next LT"/>
            </a:endParaRPr>
          </a:p>
        </p:txBody>
      </p:sp>
      <p:sp>
        <p:nvSpPr>
          <p:cNvPr id="15" name="TextBox 14">
            <a:extLst>
              <a:ext uri="{FF2B5EF4-FFF2-40B4-BE49-F238E27FC236}">
                <a16:creationId xmlns:a16="http://schemas.microsoft.com/office/drawing/2014/main" id="{48289F7C-221E-C9D0-4151-B3221538DB86}"/>
              </a:ext>
            </a:extLst>
          </p:cNvPr>
          <p:cNvSpPr txBox="1"/>
          <p:nvPr/>
        </p:nvSpPr>
        <p:spPr>
          <a:xfrm>
            <a:off x="4065969" y="4152185"/>
            <a:ext cx="7799004"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solidFill>
                  <a:schemeClr val="accent6">
                    <a:lumMod val="50000"/>
                  </a:schemeClr>
                </a:solidFill>
                <a:ea typeface="+mn-lt"/>
                <a:cs typeface="+mn-lt"/>
              </a:rPr>
              <a:t>Identify unsafe drivers by calculating risk factors using risk assessment metrics.</a:t>
            </a:r>
          </a:p>
          <a:p>
            <a:pPr marL="285750" indent="-285750">
              <a:buFont typeface="Arial"/>
              <a:buChar char="•"/>
            </a:pPr>
            <a:endParaRPr lang="en-US" sz="2000" dirty="0">
              <a:solidFill>
                <a:schemeClr val="accent6">
                  <a:lumMod val="50000"/>
                </a:schemeClr>
              </a:solidFill>
              <a:ea typeface="+mn-lt"/>
              <a:cs typeface="+mn-lt"/>
            </a:endParaRPr>
          </a:p>
          <a:p>
            <a:pPr marL="285750" indent="-285750">
              <a:buFont typeface="Arial"/>
              <a:buChar char="•"/>
            </a:pPr>
            <a:r>
              <a:rPr lang="en-US" sz="2400" dirty="0">
                <a:solidFill>
                  <a:schemeClr val="accent6">
                    <a:lumMod val="50000"/>
                  </a:schemeClr>
                </a:solidFill>
                <a:ea typeface="+mn-lt"/>
                <a:cs typeface="+mn-lt"/>
              </a:rPr>
              <a:t>Analyzing the factors affecting risk for truck drivers using various parameters such as risk factor, location model.</a:t>
            </a:r>
          </a:p>
        </p:txBody>
      </p:sp>
      <mc:AlternateContent xmlns:mc="http://schemas.openxmlformats.org/markup-compatibility/2006">
        <mc:Choice xmlns:am3d="http://schemas.microsoft.com/office/drawing/2017/model3d" Requires="am3d">
          <p:graphicFrame>
            <p:nvGraphicFramePr>
              <p:cNvPr id="3" name="3D Model 2" descr="Semi Truck">
                <a:extLst>
                  <a:ext uri="{FF2B5EF4-FFF2-40B4-BE49-F238E27FC236}">
                    <a16:creationId xmlns:a16="http://schemas.microsoft.com/office/drawing/2014/main" id="{B43F1935-97A4-044C-AE52-8BCF35A00258}"/>
                  </a:ext>
                </a:extLst>
              </p:cNvPr>
              <p:cNvGraphicFramePr>
                <a:graphicFrameLocks noChangeAspect="1"/>
              </p:cNvGraphicFramePr>
              <p:nvPr>
                <p:extLst>
                  <p:ext uri="{D42A27DB-BD31-4B8C-83A1-F6EECF244321}">
                    <p14:modId xmlns:p14="http://schemas.microsoft.com/office/powerpoint/2010/main" val="1443614616"/>
                  </p:ext>
                </p:extLst>
              </p:nvPr>
            </p:nvGraphicFramePr>
            <p:xfrm>
              <a:off x="-14682888" y="928688"/>
              <a:ext cx="18748857" cy="5583245"/>
            </p:xfrm>
            <a:graphic>
              <a:graphicData uri="http://schemas.microsoft.com/office/drawing/2017/model3d">
                <am3d:model3d r:embed="rId3">
                  <am3d:spPr>
                    <a:xfrm>
                      <a:off x="0" y="0"/>
                      <a:ext cx="18748857" cy="5583245"/>
                    </a:xfrm>
                    <a:prstGeom prst="rect">
                      <a:avLst/>
                    </a:prstGeom>
                  </am3d:spPr>
                  <am3d:camera>
                    <am3d:pos x="0" y="0" z="49894044"/>
                    <am3d:up dx="0" dy="36000000" dz="0"/>
                    <am3d:lookAt x="0" y="0" z="0"/>
                    <am3d:perspective fov="2700000"/>
                  </am3d:camera>
                  <am3d:trans>
                    <am3d:meterPerModelUnit n="99674" d="1000000"/>
                    <am3d:preTrans dx="0" dy="-5223861" dz="0"/>
                    <am3d:scale>
                      <am3d:sx n="1000000" d="1000000"/>
                      <am3d:sy n="1000000" d="1000000"/>
                      <am3d:sz n="1000000" d="1000000"/>
                    </am3d:scale>
                    <am3d:rot ax="-6067044" ay="5272813" az="-6067507"/>
                    <am3d:postTrans dx="0" dy="0" dz="0"/>
                  </am3d:trans>
                  <am3d:raster rName="Office3DRenderer" rVer="16.0.8326">
                    <am3d:blip r:embed="rId4"/>
                  </am3d:raster>
                  <am3d:objViewport viewportSz="199928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Semi Truck">
                <a:extLst>
                  <a:ext uri="{FF2B5EF4-FFF2-40B4-BE49-F238E27FC236}">
                    <a16:creationId xmlns:a16="http://schemas.microsoft.com/office/drawing/2014/main" id="{B43F1935-97A4-044C-AE52-8BCF35A00258}"/>
                  </a:ext>
                </a:extLst>
              </p:cNvPr>
              <p:cNvPicPr>
                <a:picLocks noGrp="1" noRot="1" noChangeAspect="1" noMove="1" noResize="1" noEditPoints="1" noAdjustHandles="1" noChangeArrowheads="1" noChangeShapeType="1" noCrop="1"/>
              </p:cNvPicPr>
              <p:nvPr/>
            </p:nvPicPr>
            <p:blipFill>
              <a:blip r:embed="rId4"/>
              <a:stretch>
                <a:fillRect/>
              </a:stretch>
            </p:blipFill>
            <p:spPr>
              <a:xfrm>
                <a:off x="-14682888" y="928688"/>
                <a:ext cx="18748857" cy="5583245"/>
              </a:xfrm>
              <a:prstGeom prst="rect">
                <a:avLst/>
              </a:prstGeom>
            </p:spPr>
          </p:pic>
        </mc:Fallback>
      </mc:AlternateContent>
    </p:spTree>
    <p:extLst>
      <p:ext uri="{BB962C8B-B14F-4D97-AF65-F5344CB8AC3E}">
        <p14:creationId xmlns:p14="http://schemas.microsoft.com/office/powerpoint/2010/main" val="218452365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13EEC9-16E3-6C86-97D0-A7EC7EA09CDA}"/>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4</a:t>
            </a:fld>
            <a:endParaRPr lang="en-US" dirty="0"/>
          </a:p>
        </p:txBody>
      </p:sp>
      <p:sp>
        <p:nvSpPr>
          <p:cNvPr id="7" name="Title 6">
            <a:extLst>
              <a:ext uri="{FF2B5EF4-FFF2-40B4-BE49-F238E27FC236}">
                <a16:creationId xmlns:a16="http://schemas.microsoft.com/office/drawing/2014/main" id="{E0F7D00E-984B-D40D-DE1A-679B71EC1190}"/>
              </a:ext>
            </a:extLst>
          </p:cNvPr>
          <p:cNvSpPr>
            <a:spLocks noGrp="1"/>
          </p:cNvSpPr>
          <p:nvPr>
            <p:ph type="title"/>
          </p:nvPr>
        </p:nvSpPr>
        <p:spPr/>
        <p:txBody>
          <a:bodyPr/>
          <a:lstStyle/>
          <a:p>
            <a:r>
              <a:rPr lang="en-US" dirty="0"/>
              <a:t>DATA Workflow</a:t>
            </a:r>
          </a:p>
        </p:txBody>
      </p:sp>
      <p:pic>
        <p:nvPicPr>
          <p:cNvPr id="12" name="Google Shape;879;p45">
            <a:extLst>
              <a:ext uri="{FF2B5EF4-FFF2-40B4-BE49-F238E27FC236}">
                <a16:creationId xmlns:a16="http://schemas.microsoft.com/office/drawing/2014/main" id="{8DC2B1F5-8EE7-EE2C-6596-74F61B917ECC}"/>
              </a:ext>
            </a:extLst>
          </p:cNvPr>
          <p:cNvPicPr preferRelativeResize="0"/>
          <p:nvPr/>
        </p:nvPicPr>
        <p:blipFill rotWithShape="1">
          <a:blip r:embed="rId3"/>
          <a:srcRect/>
          <a:stretch/>
        </p:blipFill>
        <p:spPr>
          <a:xfrm>
            <a:off x="1846619" y="2603353"/>
            <a:ext cx="728422" cy="728422"/>
          </a:xfrm>
          <a:prstGeom prst="rect">
            <a:avLst/>
          </a:prstGeom>
          <a:noFill/>
          <a:ln>
            <a:noFill/>
          </a:ln>
        </p:spPr>
      </p:pic>
      <p:pic>
        <p:nvPicPr>
          <p:cNvPr id="13" name="Google Shape;880;p45" descr="A blue square with yellow arrows&#10;&#10;Description automatically generated">
            <a:extLst>
              <a:ext uri="{FF2B5EF4-FFF2-40B4-BE49-F238E27FC236}">
                <a16:creationId xmlns:a16="http://schemas.microsoft.com/office/drawing/2014/main" id="{6044F670-4494-23FD-6E7C-512E0F1EA3EC}"/>
              </a:ext>
            </a:extLst>
          </p:cNvPr>
          <p:cNvPicPr preferRelativeResize="0"/>
          <p:nvPr/>
        </p:nvPicPr>
        <p:blipFill rotWithShape="1">
          <a:blip r:embed="rId4">
            <a:alphaModFix/>
          </a:blip>
          <a:srcRect/>
          <a:stretch/>
        </p:blipFill>
        <p:spPr>
          <a:xfrm>
            <a:off x="3542914" y="2635315"/>
            <a:ext cx="664498" cy="664498"/>
          </a:xfrm>
          <a:prstGeom prst="rect">
            <a:avLst/>
          </a:prstGeom>
          <a:noFill/>
          <a:ln>
            <a:noFill/>
          </a:ln>
        </p:spPr>
      </p:pic>
      <p:pic>
        <p:nvPicPr>
          <p:cNvPr id="14" name="Google Shape;881;p45">
            <a:extLst>
              <a:ext uri="{FF2B5EF4-FFF2-40B4-BE49-F238E27FC236}">
                <a16:creationId xmlns:a16="http://schemas.microsoft.com/office/drawing/2014/main" id="{E2ACE607-2D70-5DB4-6C36-CCE5E6AFB31A}"/>
              </a:ext>
            </a:extLst>
          </p:cNvPr>
          <p:cNvPicPr preferRelativeResize="0"/>
          <p:nvPr/>
        </p:nvPicPr>
        <p:blipFill rotWithShape="1">
          <a:blip r:embed="rId5"/>
          <a:srcRect/>
          <a:stretch/>
        </p:blipFill>
        <p:spPr>
          <a:xfrm>
            <a:off x="5329845" y="2645458"/>
            <a:ext cx="664498" cy="664498"/>
          </a:xfrm>
          <a:prstGeom prst="rect">
            <a:avLst/>
          </a:prstGeom>
          <a:noFill/>
          <a:ln>
            <a:noFill/>
          </a:ln>
        </p:spPr>
      </p:pic>
      <p:pic>
        <p:nvPicPr>
          <p:cNvPr id="15" name="Google Shape;882;p45" descr="A logo of a goat&#10;&#10;Description automatically generated">
            <a:extLst>
              <a:ext uri="{FF2B5EF4-FFF2-40B4-BE49-F238E27FC236}">
                <a16:creationId xmlns:a16="http://schemas.microsoft.com/office/drawing/2014/main" id="{64C8D46F-9D93-12DB-A785-4E1B6FD66D7E}"/>
              </a:ext>
            </a:extLst>
          </p:cNvPr>
          <p:cNvPicPr preferRelativeResize="0"/>
          <p:nvPr/>
        </p:nvPicPr>
        <p:blipFill rotWithShape="1">
          <a:blip r:embed="rId6">
            <a:clrChange>
              <a:clrFrom>
                <a:srgbClr val="FFFFFF"/>
              </a:clrFrom>
              <a:clrTo>
                <a:srgbClr val="FFFFFF">
                  <a:alpha val="0"/>
                </a:srgbClr>
              </a:clrTo>
            </a:clrChange>
            <a:alphaModFix/>
          </a:blip>
          <a:srcRect/>
          <a:stretch/>
        </p:blipFill>
        <p:spPr>
          <a:xfrm>
            <a:off x="7326427" y="2271565"/>
            <a:ext cx="836730" cy="1412284"/>
          </a:xfrm>
          <a:prstGeom prst="rect">
            <a:avLst/>
          </a:prstGeom>
          <a:noFill/>
          <a:ln>
            <a:noFill/>
          </a:ln>
        </p:spPr>
      </p:pic>
      <p:pic>
        <p:nvPicPr>
          <p:cNvPr id="16" name="Google Shape;883;p45">
            <a:extLst>
              <a:ext uri="{FF2B5EF4-FFF2-40B4-BE49-F238E27FC236}">
                <a16:creationId xmlns:a16="http://schemas.microsoft.com/office/drawing/2014/main" id="{0ECE8981-C0CC-8CE1-09CB-07DB3EC77627}"/>
              </a:ext>
            </a:extLst>
          </p:cNvPr>
          <p:cNvPicPr preferRelativeResize="0"/>
          <p:nvPr/>
        </p:nvPicPr>
        <p:blipFill rotWithShape="1">
          <a:blip r:embed="rId7"/>
          <a:srcRect/>
          <a:stretch/>
        </p:blipFill>
        <p:spPr>
          <a:xfrm>
            <a:off x="9220245" y="2548172"/>
            <a:ext cx="1477392" cy="831033"/>
          </a:xfrm>
          <a:prstGeom prst="rect">
            <a:avLst/>
          </a:prstGeom>
          <a:noFill/>
          <a:ln>
            <a:noFill/>
          </a:ln>
        </p:spPr>
      </p:pic>
      <p:pic>
        <p:nvPicPr>
          <p:cNvPr id="17" name="Google Shape;884;p45" descr="A person standing in front of a black background&#10;&#10;Description automatically generated">
            <a:extLst>
              <a:ext uri="{FF2B5EF4-FFF2-40B4-BE49-F238E27FC236}">
                <a16:creationId xmlns:a16="http://schemas.microsoft.com/office/drawing/2014/main" id="{BB8ABD06-9B27-2EC7-1C77-7F588647D14D}"/>
              </a:ext>
            </a:extLst>
          </p:cNvPr>
          <p:cNvPicPr preferRelativeResize="0"/>
          <p:nvPr/>
        </p:nvPicPr>
        <p:blipFill rotWithShape="1">
          <a:blip r:embed="rId8">
            <a:alphaModFix/>
          </a:blip>
          <a:srcRect/>
          <a:stretch/>
        </p:blipFill>
        <p:spPr>
          <a:xfrm>
            <a:off x="6927610" y="4708492"/>
            <a:ext cx="1390440" cy="606000"/>
          </a:xfrm>
          <a:prstGeom prst="rect">
            <a:avLst/>
          </a:prstGeom>
          <a:noFill/>
          <a:ln>
            <a:noFill/>
          </a:ln>
        </p:spPr>
      </p:pic>
      <p:sp>
        <p:nvSpPr>
          <p:cNvPr id="18" name="Google Shape;885;p45">
            <a:extLst>
              <a:ext uri="{FF2B5EF4-FFF2-40B4-BE49-F238E27FC236}">
                <a16:creationId xmlns:a16="http://schemas.microsoft.com/office/drawing/2014/main" id="{EEB6502A-BE24-568B-A6A3-35ED06782E2D}"/>
              </a:ext>
            </a:extLst>
          </p:cNvPr>
          <p:cNvSpPr txBox="1"/>
          <p:nvPr/>
        </p:nvSpPr>
        <p:spPr>
          <a:xfrm>
            <a:off x="1550563" y="3429934"/>
            <a:ext cx="1341383" cy="376996"/>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GB" sz="1000" b="0" i="0" u="none" strike="noStrike" cap="none" dirty="0">
                <a:solidFill>
                  <a:srgbClr val="000000"/>
                </a:solidFill>
                <a:latin typeface="Calibri" panose="020F0502020204030204" pitchFamily="34" charset="0"/>
                <a:ea typeface="Arial"/>
                <a:cs typeface="Calibri" panose="020F0502020204030204" pitchFamily="34" charset="0"/>
                <a:sym typeface="Arial"/>
              </a:rPr>
              <a:t>Download the CSV files to the local system</a:t>
            </a:r>
            <a:endParaRPr sz="1200" dirty="0">
              <a:latin typeface="Calibri" panose="020F0502020204030204" pitchFamily="34" charset="0"/>
              <a:cs typeface="Calibri" panose="020F0502020204030204" pitchFamily="34" charset="0"/>
            </a:endParaRPr>
          </a:p>
        </p:txBody>
      </p:sp>
      <p:sp>
        <p:nvSpPr>
          <p:cNvPr id="19" name="Google Shape;886;p45">
            <a:extLst>
              <a:ext uri="{FF2B5EF4-FFF2-40B4-BE49-F238E27FC236}">
                <a16:creationId xmlns:a16="http://schemas.microsoft.com/office/drawing/2014/main" id="{C3B9E8F5-A870-DBEC-36F3-5EB6D4D6AAC4}"/>
              </a:ext>
            </a:extLst>
          </p:cNvPr>
          <p:cNvSpPr txBox="1"/>
          <p:nvPr/>
        </p:nvSpPr>
        <p:spPr>
          <a:xfrm>
            <a:off x="3264144" y="3405688"/>
            <a:ext cx="1201118" cy="515495"/>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GB" sz="1000" b="0" i="0" u="none" strike="noStrike" cap="none" dirty="0">
                <a:solidFill>
                  <a:srgbClr val="000000"/>
                </a:solidFill>
                <a:latin typeface="Calibri" panose="020F0502020204030204" pitchFamily="34" charset="0"/>
                <a:ea typeface="Arial"/>
                <a:cs typeface="Calibri" panose="020F0502020204030204" pitchFamily="34" charset="0"/>
                <a:sym typeface="Arial"/>
              </a:rPr>
              <a:t>Move the files to VMware</a:t>
            </a:r>
            <a:endParaRPr sz="1000" dirty="0">
              <a:latin typeface="Calibri" panose="020F0502020204030204" pitchFamily="34" charset="0"/>
              <a:cs typeface="Calibri" panose="020F0502020204030204" pitchFamily="34" charset="0"/>
            </a:endParaRPr>
          </a:p>
          <a:p>
            <a:pPr marL="0" marR="0" lvl="0" indent="0" algn="ctr" rtl="0">
              <a:spcBef>
                <a:spcPts val="0"/>
              </a:spcBef>
              <a:spcAft>
                <a:spcPts val="0"/>
              </a:spcAft>
              <a:buNone/>
            </a:pPr>
            <a:endParaRPr sz="900" b="0" i="0" u="none" strike="noStrike" cap="none" dirty="0">
              <a:solidFill>
                <a:srgbClr val="000000"/>
              </a:solidFill>
              <a:latin typeface="Arial"/>
              <a:ea typeface="Arial"/>
              <a:cs typeface="Arial"/>
              <a:sym typeface="Arial"/>
            </a:endParaRPr>
          </a:p>
        </p:txBody>
      </p:sp>
      <p:sp>
        <p:nvSpPr>
          <p:cNvPr id="20" name="Google Shape;887;p45">
            <a:extLst>
              <a:ext uri="{FF2B5EF4-FFF2-40B4-BE49-F238E27FC236}">
                <a16:creationId xmlns:a16="http://schemas.microsoft.com/office/drawing/2014/main" id="{8B9DC8F0-37C4-7880-5007-595FD4A14610}"/>
              </a:ext>
            </a:extLst>
          </p:cNvPr>
          <p:cNvSpPr txBox="1"/>
          <p:nvPr/>
        </p:nvSpPr>
        <p:spPr>
          <a:xfrm>
            <a:off x="4976562" y="3445323"/>
            <a:ext cx="1292777" cy="376996"/>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GB" sz="1000" b="0" i="0" u="none" strike="noStrike" cap="none" dirty="0">
                <a:solidFill>
                  <a:srgbClr val="000000"/>
                </a:solidFill>
                <a:latin typeface="Calibri" panose="020F0502020204030204" pitchFamily="34" charset="0"/>
                <a:ea typeface="Arial"/>
                <a:cs typeface="Calibri" panose="020F0502020204030204" pitchFamily="34" charset="0"/>
                <a:sym typeface="Arial"/>
              </a:rPr>
              <a:t>Move files from local to HDFS</a:t>
            </a:r>
            <a:endParaRPr sz="1000" dirty="0">
              <a:latin typeface="Calibri" panose="020F0502020204030204" pitchFamily="34" charset="0"/>
              <a:cs typeface="Calibri" panose="020F0502020204030204" pitchFamily="34" charset="0"/>
            </a:endParaRPr>
          </a:p>
        </p:txBody>
      </p:sp>
      <p:sp>
        <p:nvSpPr>
          <p:cNvPr id="21" name="Google Shape;888;p45">
            <a:extLst>
              <a:ext uri="{FF2B5EF4-FFF2-40B4-BE49-F238E27FC236}">
                <a16:creationId xmlns:a16="http://schemas.microsoft.com/office/drawing/2014/main" id="{5DDC22B0-F925-8620-BB96-3A58B0CACAE3}"/>
              </a:ext>
            </a:extLst>
          </p:cNvPr>
          <p:cNvSpPr txBox="1"/>
          <p:nvPr/>
        </p:nvSpPr>
        <p:spPr>
          <a:xfrm>
            <a:off x="7144233" y="3617655"/>
            <a:ext cx="1201118" cy="376996"/>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GB" sz="1000" b="0" i="0" u="none" strike="noStrike" cap="none" dirty="0">
                <a:solidFill>
                  <a:srgbClr val="000000"/>
                </a:solidFill>
                <a:latin typeface="Calibri" panose="020F0502020204030204" pitchFamily="34" charset="0"/>
                <a:ea typeface="Arial"/>
                <a:cs typeface="Calibri" panose="020F0502020204030204" pitchFamily="34" charset="0"/>
                <a:sym typeface="Arial"/>
              </a:rPr>
              <a:t>Import data to Impala</a:t>
            </a:r>
            <a:endParaRPr sz="1000" dirty="0">
              <a:latin typeface="Calibri" panose="020F0502020204030204" pitchFamily="34" charset="0"/>
              <a:cs typeface="Calibri" panose="020F0502020204030204" pitchFamily="34" charset="0"/>
            </a:endParaRPr>
          </a:p>
        </p:txBody>
      </p:sp>
      <p:sp>
        <p:nvSpPr>
          <p:cNvPr id="22" name="Google Shape;889;p45">
            <a:extLst>
              <a:ext uri="{FF2B5EF4-FFF2-40B4-BE49-F238E27FC236}">
                <a16:creationId xmlns:a16="http://schemas.microsoft.com/office/drawing/2014/main" id="{C59B7636-003B-6BE6-BED4-86EE62A6B54E}"/>
              </a:ext>
            </a:extLst>
          </p:cNvPr>
          <p:cNvSpPr txBox="1"/>
          <p:nvPr/>
        </p:nvSpPr>
        <p:spPr>
          <a:xfrm>
            <a:off x="7222568" y="5314492"/>
            <a:ext cx="1201118" cy="376996"/>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GB" sz="1000" b="0" i="0" u="none" strike="noStrike" cap="none" dirty="0">
                <a:solidFill>
                  <a:srgbClr val="000000"/>
                </a:solidFill>
                <a:latin typeface="Calibri" panose="020F0502020204030204" pitchFamily="34" charset="0"/>
                <a:ea typeface="Arial"/>
                <a:cs typeface="Calibri" panose="020F0502020204030204" pitchFamily="34" charset="0"/>
                <a:sym typeface="Arial"/>
              </a:rPr>
              <a:t>Populate the tables using PIG</a:t>
            </a:r>
            <a:endParaRPr sz="1000" dirty="0">
              <a:latin typeface="Calibri" panose="020F0502020204030204" pitchFamily="34" charset="0"/>
              <a:cs typeface="Calibri" panose="020F0502020204030204" pitchFamily="34" charset="0"/>
            </a:endParaRPr>
          </a:p>
        </p:txBody>
      </p:sp>
      <p:sp>
        <p:nvSpPr>
          <p:cNvPr id="23" name="Google Shape;890;p45">
            <a:extLst>
              <a:ext uri="{FF2B5EF4-FFF2-40B4-BE49-F238E27FC236}">
                <a16:creationId xmlns:a16="http://schemas.microsoft.com/office/drawing/2014/main" id="{4F7B6E55-49AB-1EBD-80C0-09C057A8FCD5}"/>
              </a:ext>
            </a:extLst>
          </p:cNvPr>
          <p:cNvSpPr txBox="1"/>
          <p:nvPr/>
        </p:nvSpPr>
        <p:spPr>
          <a:xfrm>
            <a:off x="9150452" y="3479188"/>
            <a:ext cx="1616978" cy="376996"/>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GB" sz="1000" b="0" i="0" u="none" strike="noStrike" cap="none" dirty="0">
                <a:solidFill>
                  <a:srgbClr val="000000"/>
                </a:solidFill>
                <a:latin typeface="Calibri" panose="020F0502020204030204" pitchFamily="34" charset="0"/>
                <a:ea typeface="Arial"/>
                <a:cs typeface="Calibri" panose="020F0502020204030204" pitchFamily="34" charset="0"/>
                <a:sym typeface="Arial"/>
              </a:rPr>
              <a:t>Import tables to Tableau for Visualisation</a:t>
            </a:r>
            <a:endParaRPr sz="10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cxnSp>
        <p:nvCxnSpPr>
          <p:cNvPr id="24" name="Google Shape;891;p45">
            <a:extLst>
              <a:ext uri="{FF2B5EF4-FFF2-40B4-BE49-F238E27FC236}">
                <a16:creationId xmlns:a16="http://schemas.microsoft.com/office/drawing/2014/main" id="{0299AB3E-CA66-72EE-D673-4349DE87C014}"/>
              </a:ext>
            </a:extLst>
          </p:cNvPr>
          <p:cNvCxnSpPr>
            <a:cxnSpLocks/>
            <a:stCxn id="12" idx="3"/>
            <a:endCxn id="13" idx="1"/>
          </p:cNvCxnSpPr>
          <p:nvPr/>
        </p:nvCxnSpPr>
        <p:spPr>
          <a:xfrm>
            <a:off x="2575041" y="2967564"/>
            <a:ext cx="967873" cy="0"/>
          </a:xfrm>
          <a:prstGeom prst="straightConnector1">
            <a:avLst/>
          </a:prstGeom>
          <a:noFill/>
          <a:ln w="98425" cap="flat" cmpd="sng">
            <a:solidFill>
              <a:schemeClr val="accent2"/>
            </a:solidFill>
            <a:prstDash val="solid"/>
            <a:round/>
            <a:headEnd type="none" w="sm" len="sm"/>
            <a:tailEnd type="stealth" w="med" len="med"/>
          </a:ln>
        </p:spPr>
      </p:cxnSp>
      <p:cxnSp>
        <p:nvCxnSpPr>
          <p:cNvPr id="25" name="Google Shape;892;p45">
            <a:extLst>
              <a:ext uri="{FF2B5EF4-FFF2-40B4-BE49-F238E27FC236}">
                <a16:creationId xmlns:a16="http://schemas.microsoft.com/office/drawing/2014/main" id="{D856A74E-1B97-2D64-AD6B-9B42AB6EB919}"/>
              </a:ext>
            </a:extLst>
          </p:cNvPr>
          <p:cNvCxnSpPr>
            <a:cxnSpLocks/>
            <a:stCxn id="13" idx="3"/>
            <a:endCxn id="14" idx="1"/>
          </p:cNvCxnSpPr>
          <p:nvPr/>
        </p:nvCxnSpPr>
        <p:spPr>
          <a:xfrm>
            <a:off x="4207412" y="2967564"/>
            <a:ext cx="1122433" cy="10143"/>
          </a:xfrm>
          <a:prstGeom prst="straightConnector1">
            <a:avLst/>
          </a:prstGeom>
          <a:noFill/>
          <a:ln w="98425" cap="flat" cmpd="sng">
            <a:solidFill>
              <a:schemeClr val="accent2"/>
            </a:solidFill>
            <a:prstDash val="solid"/>
            <a:round/>
            <a:headEnd type="none" w="sm" len="sm"/>
            <a:tailEnd type="stealth" w="med" len="med"/>
          </a:ln>
        </p:spPr>
      </p:cxnSp>
      <p:cxnSp>
        <p:nvCxnSpPr>
          <p:cNvPr id="26" name="Google Shape;893;p45">
            <a:extLst>
              <a:ext uri="{FF2B5EF4-FFF2-40B4-BE49-F238E27FC236}">
                <a16:creationId xmlns:a16="http://schemas.microsoft.com/office/drawing/2014/main" id="{803E69FC-C208-F08C-CDF9-66B02CDD0AB1}"/>
              </a:ext>
            </a:extLst>
          </p:cNvPr>
          <p:cNvCxnSpPr>
            <a:cxnSpLocks/>
            <a:stCxn id="14" idx="3"/>
            <a:endCxn id="15" idx="1"/>
          </p:cNvCxnSpPr>
          <p:nvPr/>
        </p:nvCxnSpPr>
        <p:spPr>
          <a:xfrm>
            <a:off x="5994343" y="2977707"/>
            <a:ext cx="1332084" cy="0"/>
          </a:xfrm>
          <a:prstGeom prst="straightConnector1">
            <a:avLst/>
          </a:prstGeom>
          <a:noFill/>
          <a:ln w="98425" cap="flat" cmpd="sng">
            <a:solidFill>
              <a:schemeClr val="accent2"/>
            </a:solidFill>
            <a:prstDash val="solid"/>
            <a:round/>
            <a:headEnd type="none" w="sm" len="sm"/>
            <a:tailEnd type="stealth" w="med" len="med"/>
          </a:ln>
        </p:spPr>
      </p:cxnSp>
      <p:cxnSp>
        <p:nvCxnSpPr>
          <p:cNvPr id="27" name="Google Shape;894;p45">
            <a:extLst>
              <a:ext uri="{FF2B5EF4-FFF2-40B4-BE49-F238E27FC236}">
                <a16:creationId xmlns:a16="http://schemas.microsoft.com/office/drawing/2014/main" id="{3E44707A-9764-2CA0-6006-691D4410C784}"/>
              </a:ext>
            </a:extLst>
          </p:cNvPr>
          <p:cNvCxnSpPr>
            <a:cxnSpLocks/>
            <a:stCxn id="15" idx="3"/>
            <a:endCxn id="16" idx="1"/>
          </p:cNvCxnSpPr>
          <p:nvPr/>
        </p:nvCxnSpPr>
        <p:spPr>
          <a:xfrm flipV="1">
            <a:off x="8163157" y="2963689"/>
            <a:ext cx="1057088" cy="14018"/>
          </a:xfrm>
          <a:prstGeom prst="straightConnector1">
            <a:avLst/>
          </a:prstGeom>
          <a:noFill/>
          <a:ln w="98425" cap="flat" cmpd="sng">
            <a:solidFill>
              <a:schemeClr val="accent2"/>
            </a:solidFill>
            <a:prstDash val="solid"/>
            <a:round/>
            <a:headEnd type="none" w="sm" len="sm"/>
            <a:tailEnd type="stealth" w="med" len="med"/>
          </a:ln>
        </p:spPr>
      </p:cxnSp>
      <p:cxnSp>
        <p:nvCxnSpPr>
          <p:cNvPr id="28" name="Google Shape;895;p45">
            <a:extLst>
              <a:ext uri="{FF2B5EF4-FFF2-40B4-BE49-F238E27FC236}">
                <a16:creationId xmlns:a16="http://schemas.microsoft.com/office/drawing/2014/main" id="{BFCB98F0-0D14-B561-4DAD-117E482964BA}"/>
              </a:ext>
            </a:extLst>
          </p:cNvPr>
          <p:cNvCxnSpPr/>
          <p:nvPr/>
        </p:nvCxnSpPr>
        <p:spPr>
          <a:xfrm rot="10800000">
            <a:off x="7744792" y="4102373"/>
            <a:ext cx="0" cy="611114"/>
          </a:xfrm>
          <a:prstGeom prst="straightConnector1">
            <a:avLst/>
          </a:prstGeom>
          <a:noFill/>
          <a:ln w="98425" cap="flat" cmpd="sng">
            <a:solidFill>
              <a:schemeClr val="accent2"/>
            </a:solidFill>
            <a:prstDash val="solid"/>
            <a:round/>
            <a:headEnd type="none" w="sm" len="sm"/>
            <a:tailEnd type="stealth" w="med" len="med"/>
          </a:ln>
        </p:spPr>
      </p:cxnSp>
      <mc:AlternateContent xmlns:mc="http://schemas.openxmlformats.org/markup-compatibility/2006">
        <mc:Choice xmlns:am3d="http://schemas.microsoft.com/office/drawing/2017/model3d" Requires="am3d">
          <p:graphicFrame>
            <p:nvGraphicFramePr>
              <p:cNvPr id="44" name="3D Model 43" descr="Semi Truck">
                <a:extLst>
                  <a:ext uri="{FF2B5EF4-FFF2-40B4-BE49-F238E27FC236}">
                    <a16:creationId xmlns:a16="http://schemas.microsoft.com/office/drawing/2014/main" id="{95620009-E209-F11E-B00F-A4997E3ED56D}"/>
                  </a:ext>
                </a:extLst>
              </p:cNvPr>
              <p:cNvGraphicFramePr>
                <a:graphicFrameLocks noChangeAspect="1"/>
              </p:cNvGraphicFramePr>
              <p:nvPr>
                <p:extLst>
                  <p:ext uri="{D42A27DB-BD31-4B8C-83A1-F6EECF244321}">
                    <p14:modId xmlns:p14="http://schemas.microsoft.com/office/powerpoint/2010/main" val="3686929546"/>
                  </p:ext>
                </p:extLst>
              </p:nvPr>
            </p:nvGraphicFramePr>
            <p:xfrm>
              <a:off x="12192000" y="1616307"/>
              <a:ext cx="18748857" cy="5583245"/>
            </p:xfrm>
            <a:graphic>
              <a:graphicData uri="http://schemas.microsoft.com/office/drawing/2017/model3d">
                <am3d:model3d r:embed="rId9">
                  <am3d:spPr>
                    <a:xfrm>
                      <a:off x="0" y="0"/>
                      <a:ext cx="18748857" cy="5583245"/>
                    </a:xfrm>
                    <a:prstGeom prst="rect">
                      <a:avLst/>
                    </a:prstGeom>
                  </am3d:spPr>
                  <am3d:camera>
                    <am3d:pos x="0" y="0" z="49894044"/>
                    <am3d:up dx="0" dy="36000000" dz="0"/>
                    <am3d:lookAt x="0" y="0" z="0"/>
                    <am3d:perspective fov="2700000"/>
                  </am3d:camera>
                  <am3d:trans>
                    <am3d:meterPerModelUnit n="99674" d="1000000"/>
                    <am3d:preTrans dx="0" dy="-5223861" dz="0"/>
                    <am3d:scale>
                      <am3d:sx n="1000000" d="1000000"/>
                      <am3d:sy n="1000000" d="1000000"/>
                      <am3d:sz n="1000000" d="1000000"/>
                    </am3d:scale>
                    <am3d:rot ax="-6067044" ay="5272813" az="-6067507"/>
                    <am3d:postTrans dx="0" dy="0" dz="0"/>
                  </am3d:trans>
                  <am3d:raster rName="Office3DRenderer" rVer="16.0.8326">
                    <am3d:blip r:embed="rId10"/>
                  </am3d:raster>
                  <am3d:objViewport viewportSz="199928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4" name="3D Model 43" descr="Semi Truck">
                <a:extLst>
                  <a:ext uri="{FF2B5EF4-FFF2-40B4-BE49-F238E27FC236}">
                    <a16:creationId xmlns:a16="http://schemas.microsoft.com/office/drawing/2014/main" id="{95620009-E209-F11E-B00F-A4997E3ED56D}"/>
                  </a:ext>
                </a:extLst>
              </p:cNvPr>
              <p:cNvPicPr>
                <a:picLocks noGrp="1" noRot="1" noChangeAspect="1" noMove="1" noResize="1" noEditPoints="1" noAdjustHandles="1" noChangeArrowheads="1" noChangeShapeType="1" noCrop="1"/>
              </p:cNvPicPr>
              <p:nvPr/>
            </p:nvPicPr>
            <p:blipFill>
              <a:blip r:embed="rId10"/>
              <a:stretch>
                <a:fillRect/>
              </a:stretch>
            </p:blipFill>
            <p:spPr>
              <a:xfrm>
                <a:off x="12192000" y="1616307"/>
                <a:ext cx="18748857" cy="5583245"/>
              </a:xfrm>
              <a:prstGeom prst="rect">
                <a:avLst/>
              </a:prstGeom>
            </p:spPr>
          </p:pic>
        </mc:Fallback>
      </mc:AlternateContent>
    </p:spTree>
    <p:extLst>
      <p:ext uri="{BB962C8B-B14F-4D97-AF65-F5344CB8AC3E}">
        <p14:creationId xmlns:p14="http://schemas.microsoft.com/office/powerpoint/2010/main" val="3969996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D70711E-583E-A3C0-677F-F0ED0A51835F}"/>
              </a:ext>
            </a:extLst>
          </p:cNvPr>
          <p:cNvSpPr>
            <a:spLocks noGrp="1"/>
          </p:cNvSpPr>
          <p:nvPr>
            <p:ph idx="1"/>
          </p:nvPr>
        </p:nvSpPr>
        <p:spPr>
          <a:xfrm>
            <a:off x="914400" y="1987161"/>
            <a:ext cx="4039230" cy="4776715"/>
          </a:xfrm>
        </p:spPr>
        <p:txBody>
          <a:bodyPr>
            <a:normAutofit/>
          </a:bodyPr>
          <a:lstStyle/>
          <a:p>
            <a:pPr algn="just">
              <a:lnSpc>
                <a:spcPct val="90000"/>
              </a:lnSpc>
              <a:spcAft>
                <a:spcPts val="600"/>
              </a:spcAft>
            </a:pPr>
            <a:r>
              <a:rPr lang="en-US" sz="2000" b="1" dirty="0"/>
              <a:t>Idling Challenges in Willits</a:t>
            </a:r>
            <a:r>
              <a:rPr lang="en-US" sz="2000" dirty="0"/>
              <a:t>:</a:t>
            </a:r>
          </a:p>
          <a:p>
            <a:pPr marL="288925" algn="just">
              <a:lnSpc>
                <a:spcPct val="90000"/>
              </a:lnSpc>
              <a:spcAft>
                <a:spcPts val="600"/>
              </a:spcAft>
            </a:pPr>
            <a:r>
              <a:rPr lang="en-US" sz="1900" dirty="0"/>
              <a:t>Investigate high idling events (529) in Willits to optimize routes and reduce fuel inefficiencies.</a:t>
            </a:r>
          </a:p>
          <a:p>
            <a:pPr marL="285750" indent="-285750" algn="just">
              <a:lnSpc>
                <a:spcPct val="90000"/>
              </a:lnSpc>
              <a:spcAft>
                <a:spcPts val="600"/>
              </a:spcAft>
              <a:buFont typeface="Arial"/>
              <a:buChar char="•"/>
            </a:pPr>
            <a:endParaRPr lang="en-US" sz="1900" dirty="0"/>
          </a:p>
          <a:p>
            <a:pPr algn="just">
              <a:lnSpc>
                <a:spcPct val="90000"/>
              </a:lnSpc>
              <a:spcAft>
                <a:spcPts val="600"/>
              </a:spcAft>
            </a:pPr>
            <a:r>
              <a:rPr lang="en-US" sz="2000" b="1" dirty="0"/>
              <a:t>Risk and Efficiency Training</a:t>
            </a:r>
            <a:r>
              <a:rPr lang="en-US" sz="2000" dirty="0"/>
              <a:t>:</a:t>
            </a:r>
          </a:p>
          <a:p>
            <a:pPr marL="288925" algn="just">
              <a:lnSpc>
                <a:spcPct val="90000"/>
              </a:lnSpc>
              <a:spcAft>
                <a:spcPts val="600"/>
              </a:spcAft>
            </a:pPr>
            <a:r>
              <a:rPr lang="en-US" sz="1900" dirty="0"/>
              <a:t>Target training on efficient driving and safety for drivers with high risk factors to decrease idling and improve fuel usage.</a:t>
            </a:r>
          </a:p>
        </p:txBody>
      </p:sp>
      <p:pic>
        <p:nvPicPr>
          <p:cNvPr id="6" name="Content Placeholder 5" descr="A screenshot of a graph&#10;&#10;Description automatically generated">
            <a:extLst>
              <a:ext uri="{FF2B5EF4-FFF2-40B4-BE49-F238E27FC236}">
                <a16:creationId xmlns:a16="http://schemas.microsoft.com/office/drawing/2014/main" id="{583BFB79-702A-E8D8-D42A-14C18A4AF879}"/>
              </a:ext>
            </a:extLst>
          </p:cNvPr>
          <p:cNvPicPr>
            <a:picLocks noGrp="1" noChangeAspect="1"/>
          </p:cNvPicPr>
          <p:nvPr>
            <p:ph type="pic" sz="quarter" idx="11"/>
          </p:nvPr>
        </p:nvPicPr>
        <p:blipFill>
          <a:blip r:embed="rId2">
            <a:clrChange>
              <a:clrFrom>
                <a:srgbClr val="FFFFFF"/>
              </a:clrFrom>
              <a:clrTo>
                <a:srgbClr val="FFFFFF">
                  <a:alpha val="0"/>
                </a:srgbClr>
              </a:clrTo>
            </a:clrChange>
          </a:blip>
          <a:stretch/>
        </p:blipFill>
        <p:spPr>
          <a:xfrm>
            <a:off x="4953630" y="1400406"/>
            <a:ext cx="7395662" cy="4776715"/>
          </a:xfrm>
          <a:noFill/>
        </p:spPr>
      </p:pic>
      <p:sp>
        <p:nvSpPr>
          <p:cNvPr id="5" name="Slide Number Placeholder 4" hidden="1">
            <a:extLst>
              <a:ext uri="{FF2B5EF4-FFF2-40B4-BE49-F238E27FC236}">
                <a16:creationId xmlns:a16="http://schemas.microsoft.com/office/drawing/2014/main" id="{56897AD6-95A7-DBF4-4472-EFCC688D0FA9}"/>
              </a:ext>
            </a:extLst>
          </p:cNvPr>
          <p:cNvSpPr>
            <a:spLocks noGrp="1"/>
          </p:cNvSpPr>
          <p:nvPr>
            <p:ph type="sldNum" sz="quarter" idx="4294967295"/>
          </p:nvPr>
        </p:nvSpPr>
        <p:spPr>
          <a:xfrm>
            <a:off x="10358437" y="457199"/>
            <a:ext cx="1067589" cy="471489"/>
          </a:xfrm>
        </p:spPr>
        <p:txBody>
          <a:bodyPr/>
          <a:lstStyle/>
          <a:p>
            <a:pPr>
              <a:spcAft>
                <a:spcPts val="600"/>
              </a:spcAft>
            </a:pPr>
            <a:fld id="{48F63A3B-78C7-47BE-AE5E-E10140E04643}" type="slidenum">
              <a:rPr lang="en-US" smtClean="0"/>
              <a:pPr>
                <a:spcAft>
                  <a:spcPts val="600"/>
                </a:spcAft>
              </a:pPr>
              <a:t>5</a:t>
            </a:fld>
            <a:endParaRPr lang="en-US"/>
          </a:p>
        </p:txBody>
      </p:sp>
      <p:sp>
        <p:nvSpPr>
          <p:cNvPr id="2" name="Title 2">
            <a:extLst>
              <a:ext uri="{FF2B5EF4-FFF2-40B4-BE49-F238E27FC236}">
                <a16:creationId xmlns:a16="http://schemas.microsoft.com/office/drawing/2014/main" id="{D53E46DB-3BD2-90F5-C46D-FBC6F0B23D43}"/>
              </a:ext>
            </a:extLst>
          </p:cNvPr>
          <p:cNvSpPr>
            <a:spLocks noGrp="1"/>
          </p:cNvSpPr>
          <p:nvPr>
            <p:ph type="title"/>
          </p:nvPr>
        </p:nvSpPr>
        <p:spPr>
          <a:xfrm>
            <a:off x="706582" y="501393"/>
            <a:ext cx="11097492" cy="605635"/>
          </a:xfrm>
        </p:spPr>
        <p:txBody>
          <a:bodyPr/>
          <a:lstStyle/>
          <a:p>
            <a:r>
              <a:rPr lang="en-US" sz="2000" b="1" dirty="0">
                <a:solidFill>
                  <a:schemeClr val="accent6">
                    <a:lumMod val="75000"/>
                  </a:schemeClr>
                </a:solidFill>
              </a:rPr>
              <a:t>Analyzing Idling Events and Fuel Efficiency Across Cities</a:t>
            </a:r>
            <a:endParaRPr lang="en-US" sz="2000" dirty="0">
              <a:solidFill>
                <a:schemeClr val="accent6">
                  <a:lumMod val="75000"/>
                </a:schemeClr>
              </a:solidFill>
              <a:cs typeface="Sabon Next LT"/>
            </a:endParaRPr>
          </a:p>
        </p:txBody>
      </p:sp>
    </p:spTree>
    <p:extLst>
      <p:ext uri="{BB962C8B-B14F-4D97-AF65-F5344CB8AC3E}">
        <p14:creationId xmlns:p14="http://schemas.microsoft.com/office/powerpoint/2010/main" val="278501592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4152728-BE0D-41AE-85A0-48215D5181FF}"/>
              </a:ext>
            </a:extLst>
          </p:cNvPr>
          <p:cNvPicPr>
            <a:picLocks noChangeAspect="1"/>
          </p:cNvPicPr>
          <p:nvPr/>
        </p:nvPicPr>
        <p:blipFill>
          <a:blip r:embed="rId3">
            <a:alphaModFix amt="70000"/>
          </a:blip>
          <a:stretch>
            <a:fillRect/>
          </a:stretch>
        </p:blipFill>
        <p:spPr>
          <a:xfrm>
            <a:off x="3732717" y="369825"/>
            <a:ext cx="8030076" cy="6469514"/>
          </a:xfrm>
          <a:prstGeom prst="rect">
            <a:avLst/>
          </a:prstGeom>
          <a:ln>
            <a:noFill/>
          </a:ln>
          <a:effectLst>
            <a:softEdge rad="112500"/>
          </a:effectLst>
        </p:spPr>
      </p:pic>
      <p:sp>
        <p:nvSpPr>
          <p:cNvPr id="4" name="Slide Number Placeholder 3">
            <a:extLst>
              <a:ext uri="{FF2B5EF4-FFF2-40B4-BE49-F238E27FC236}">
                <a16:creationId xmlns:a16="http://schemas.microsoft.com/office/drawing/2014/main" id="{E5CF28AB-E154-578D-E2BE-0DB13D2E0244}"/>
              </a:ext>
            </a:extLst>
          </p:cNvPr>
          <p:cNvSpPr>
            <a:spLocks noGrp="1"/>
          </p:cNvSpPr>
          <p:nvPr>
            <p:ph type="sldNum" sz="quarter" idx="10"/>
          </p:nvPr>
        </p:nvSpPr>
        <p:spPr>
          <a:xfrm>
            <a:off x="10779061" y="6233769"/>
            <a:ext cx="1067589" cy="471489"/>
          </a:xfrm>
        </p:spPr>
        <p:txBody>
          <a:bodyPr/>
          <a:lstStyle/>
          <a:p>
            <a:fld id="{48F63A3B-78C7-47BE-AE5E-E10140E04643}" type="slidenum">
              <a:rPr lang="en-US" smtClean="0"/>
              <a:pPr/>
              <a:t>6</a:t>
            </a:fld>
            <a:endParaRPr lang="en-US" dirty="0"/>
          </a:p>
        </p:txBody>
      </p:sp>
      <p:grpSp>
        <p:nvGrpSpPr>
          <p:cNvPr id="7" name="Group 6">
            <a:extLst>
              <a:ext uri="{FF2B5EF4-FFF2-40B4-BE49-F238E27FC236}">
                <a16:creationId xmlns:a16="http://schemas.microsoft.com/office/drawing/2014/main" id="{1E152FCA-79FC-1FE2-4AA4-5B1560208188}"/>
              </a:ext>
            </a:extLst>
          </p:cNvPr>
          <p:cNvGrpSpPr/>
          <p:nvPr/>
        </p:nvGrpSpPr>
        <p:grpSpPr>
          <a:xfrm>
            <a:off x="609325" y="3614685"/>
            <a:ext cx="5141325" cy="3186992"/>
            <a:chOff x="0" y="692943"/>
            <a:chExt cx="4305300" cy="3289300"/>
          </a:xfrm>
        </p:grpSpPr>
        <p:pic>
          <p:nvPicPr>
            <p:cNvPr id="8" name="Picture 7">
              <a:extLst>
                <a:ext uri="{FF2B5EF4-FFF2-40B4-BE49-F238E27FC236}">
                  <a16:creationId xmlns:a16="http://schemas.microsoft.com/office/drawing/2014/main" id="{7D1C91BF-EF78-74C7-B737-761DD7F5AD9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0" y="692943"/>
              <a:ext cx="4305300" cy="3289300"/>
            </a:xfrm>
            <a:prstGeom prst="rect">
              <a:avLst/>
            </a:prstGeom>
          </p:spPr>
        </p:pic>
        <p:pic>
          <p:nvPicPr>
            <p:cNvPr id="11" name="Picture 10">
              <a:extLst>
                <a:ext uri="{FF2B5EF4-FFF2-40B4-BE49-F238E27FC236}">
                  <a16:creationId xmlns:a16="http://schemas.microsoft.com/office/drawing/2014/main" id="{523DFD9D-099B-7054-2A07-35087B0BB7B8}"/>
                </a:ext>
              </a:extLst>
            </p:cNvPr>
            <p:cNvPicPr>
              <a:picLocks noChangeAspect="1"/>
            </p:cNvPicPr>
            <p:nvPr/>
          </p:nvPicPr>
          <p:blipFill>
            <a:blip r:embed="rId5"/>
            <a:stretch>
              <a:fillRect/>
            </a:stretch>
          </p:blipFill>
          <p:spPr>
            <a:xfrm>
              <a:off x="3117088" y="1282817"/>
              <a:ext cx="965200" cy="673100"/>
            </a:xfrm>
            <a:prstGeom prst="rect">
              <a:avLst/>
            </a:prstGeom>
          </p:spPr>
        </p:pic>
      </p:grpSp>
      <p:sp>
        <p:nvSpPr>
          <p:cNvPr id="2" name="Content Placeholder 2">
            <a:extLst>
              <a:ext uri="{FF2B5EF4-FFF2-40B4-BE49-F238E27FC236}">
                <a16:creationId xmlns:a16="http://schemas.microsoft.com/office/drawing/2014/main" id="{C74DCB42-9B86-744A-A5B1-FF9E5A9887E8}"/>
              </a:ext>
            </a:extLst>
          </p:cNvPr>
          <p:cNvSpPr txBox="1">
            <a:spLocks/>
          </p:cNvSpPr>
          <p:nvPr/>
        </p:nvSpPr>
        <p:spPr>
          <a:xfrm>
            <a:off x="729090" y="1255088"/>
            <a:ext cx="5851819" cy="2605088"/>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ea typeface="+mn-lt"/>
                <a:cs typeface="+mn-lt"/>
              </a:rPr>
              <a:t>Santa Rosa exhibit a concentrated risk profile, followed by Willits and Apple Valley signaling a need for targeted safety measures.</a:t>
            </a:r>
            <a:endParaRPr lang="en-US" sz="1600" dirty="0"/>
          </a:p>
          <a:p>
            <a:r>
              <a:rPr lang="en-US" sz="1600" dirty="0">
                <a:ea typeface="+mn-lt"/>
                <a:cs typeface="+mn-lt"/>
              </a:rPr>
              <a:t>Unsafe following distance, lane departure, unsafe tail distance, and overspeed are prevalent high-risk events in these areas.</a:t>
            </a:r>
            <a:endParaRPr lang="en-US" sz="1600" dirty="0"/>
          </a:p>
          <a:p>
            <a:r>
              <a:rPr lang="en-US" sz="1600" dirty="0">
                <a:ea typeface="+mn-lt"/>
                <a:cs typeface="+mn-lt"/>
              </a:rPr>
              <a:t>Ford, Caterpillar, Peterbilt, and Volvo trucks are notably associated with elevated risks, implying potential concerns regarding design, training, or maintenance.</a:t>
            </a:r>
            <a:endParaRPr lang="en-US" sz="1600" dirty="0"/>
          </a:p>
        </p:txBody>
      </p:sp>
      <p:grpSp>
        <p:nvGrpSpPr>
          <p:cNvPr id="6" name="Group 5">
            <a:extLst>
              <a:ext uri="{FF2B5EF4-FFF2-40B4-BE49-F238E27FC236}">
                <a16:creationId xmlns:a16="http://schemas.microsoft.com/office/drawing/2014/main" id="{A6FC1FC0-A409-BDF7-918F-0072EF1F3E0E}"/>
              </a:ext>
            </a:extLst>
          </p:cNvPr>
          <p:cNvGrpSpPr/>
          <p:nvPr/>
        </p:nvGrpSpPr>
        <p:grpSpPr>
          <a:xfrm>
            <a:off x="7876577" y="975460"/>
            <a:ext cx="3586333" cy="2143609"/>
            <a:chOff x="425876" y="3853575"/>
            <a:chExt cx="4310716" cy="2814557"/>
          </a:xfrm>
        </p:grpSpPr>
        <p:pic>
          <p:nvPicPr>
            <p:cNvPr id="3" name="Picture 2">
              <a:extLst>
                <a:ext uri="{FF2B5EF4-FFF2-40B4-BE49-F238E27FC236}">
                  <a16:creationId xmlns:a16="http://schemas.microsoft.com/office/drawing/2014/main" id="{F4BC5565-D976-C7A5-CB55-28D23859B813}"/>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25876" y="3853575"/>
              <a:ext cx="4310716" cy="2814557"/>
            </a:xfrm>
            <a:prstGeom prst="rect">
              <a:avLst/>
            </a:prstGeom>
          </p:spPr>
        </p:pic>
        <p:pic>
          <p:nvPicPr>
            <p:cNvPr id="5" name="Picture 4">
              <a:extLst>
                <a:ext uri="{FF2B5EF4-FFF2-40B4-BE49-F238E27FC236}">
                  <a16:creationId xmlns:a16="http://schemas.microsoft.com/office/drawing/2014/main" id="{805F1CD3-77F1-955A-67BB-AE044AC42D7B}"/>
                </a:ext>
              </a:extLst>
            </p:cNvPr>
            <p:cNvPicPr>
              <a:picLocks noChangeAspect="1"/>
            </p:cNvPicPr>
            <p:nvPr/>
          </p:nvPicPr>
          <p:blipFill>
            <a:blip r:embed="rId7"/>
            <a:stretch>
              <a:fillRect/>
            </a:stretch>
          </p:blipFill>
          <p:spPr>
            <a:xfrm>
              <a:off x="3695041" y="4160266"/>
              <a:ext cx="1016000" cy="622300"/>
            </a:xfrm>
            <a:prstGeom prst="rect">
              <a:avLst/>
            </a:prstGeom>
          </p:spPr>
        </p:pic>
      </p:grpSp>
      <p:pic>
        <p:nvPicPr>
          <p:cNvPr id="14" name="Picture 13">
            <a:extLst>
              <a:ext uri="{FF2B5EF4-FFF2-40B4-BE49-F238E27FC236}">
                <a16:creationId xmlns:a16="http://schemas.microsoft.com/office/drawing/2014/main" id="{427E11A8-97A8-70AF-10A9-CBAB30756DAB}"/>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6184050" y="3907490"/>
            <a:ext cx="4595011" cy="2860059"/>
          </a:xfrm>
          <a:prstGeom prst="rect">
            <a:avLst/>
          </a:prstGeom>
        </p:spPr>
      </p:pic>
      <p:sp>
        <p:nvSpPr>
          <p:cNvPr id="16" name="Title 2">
            <a:extLst>
              <a:ext uri="{FF2B5EF4-FFF2-40B4-BE49-F238E27FC236}">
                <a16:creationId xmlns:a16="http://schemas.microsoft.com/office/drawing/2014/main" id="{712B035F-4673-B47D-AA9C-A7A497E78D1F}"/>
              </a:ext>
            </a:extLst>
          </p:cNvPr>
          <p:cNvSpPr>
            <a:spLocks noGrp="1"/>
          </p:cNvSpPr>
          <p:nvPr>
            <p:ph type="title"/>
          </p:nvPr>
        </p:nvSpPr>
        <p:spPr>
          <a:xfrm>
            <a:off x="166254" y="486435"/>
            <a:ext cx="6533477" cy="605635"/>
          </a:xfrm>
        </p:spPr>
        <p:txBody>
          <a:bodyPr/>
          <a:lstStyle/>
          <a:p>
            <a:r>
              <a:rPr lang="en-US" sz="2400" dirty="0"/>
              <a:t>Analyzing Top 3 risky cities </a:t>
            </a:r>
          </a:p>
        </p:txBody>
      </p:sp>
    </p:spTree>
    <p:extLst>
      <p:ext uri="{BB962C8B-B14F-4D97-AF65-F5344CB8AC3E}">
        <p14:creationId xmlns:p14="http://schemas.microsoft.com/office/powerpoint/2010/main" val="603812995"/>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43EC8A-1733-CCF7-081F-EB4667CB3285}"/>
              </a:ext>
            </a:extLst>
          </p:cNvPr>
          <p:cNvSpPr>
            <a:spLocks noGrp="1"/>
          </p:cNvSpPr>
          <p:nvPr>
            <p:ph type="title"/>
          </p:nvPr>
        </p:nvSpPr>
        <p:spPr>
          <a:xfrm>
            <a:off x="914400" y="1057274"/>
            <a:ext cx="7843837" cy="1012782"/>
          </a:xfrm>
        </p:spPr>
        <p:txBody>
          <a:bodyPr/>
          <a:lstStyle/>
          <a:p>
            <a:r>
              <a:rPr lang="en-US" dirty="0"/>
              <a:t>Challenges</a:t>
            </a:r>
          </a:p>
        </p:txBody>
      </p:sp>
      <p:sp>
        <p:nvSpPr>
          <p:cNvPr id="4" name="Content Placeholder 3">
            <a:extLst>
              <a:ext uri="{FF2B5EF4-FFF2-40B4-BE49-F238E27FC236}">
                <a16:creationId xmlns:a16="http://schemas.microsoft.com/office/drawing/2014/main" id="{ACE55D3D-AA24-CF53-6679-29B3C83F7646}"/>
              </a:ext>
            </a:extLst>
          </p:cNvPr>
          <p:cNvSpPr>
            <a:spLocks noGrp="1"/>
          </p:cNvSpPr>
          <p:nvPr>
            <p:ph idx="13"/>
          </p:nvPr>
        </p:nvSpPr>
        <p:spPr>
          <a:xfrm>
            <a:off x="914400" y="2331791"/>
            <a:ext cx="6903076" cy="3721817"/>
          </a:xfrm>
        </p:spPr>
        <p:txBody>
          <a:bodyPr vert="horz" lIns="91440" tIns="0" rIns="91440" bIns="0" rtlCol="0" anchor="t">
            <a:normAutofit/>
          </a:bodyPr>
          <a:lstStyle/>
          <a:p>
            <a:pPr marL="342900" indent="-342900">
              <a:buFont typeface="Arial" panose="020B0604020202020204" pitchFamily="34" charset="0"/>
              <a:buChar char="•"/>
            </a:pPr>
            <a:r>
              <a:rPr lang="en-US" dirty="0"/>
              <a:t>San Fernando longitude was incorrect.</a:t>
            </a:r>
          </a:p>
          <a:p>
            <a:pPr marL="690372" lvl="1" indent="-342900">
              <a:buFont typeface="Wingdings" pitchFamily="2" charset="2"/>
              <a:buChar char="ü"/>
            </a:pPr>
            <a:r>
              <a:rPr lang="en-US" dirty="0"/>
              <a:t>Corrected it by -110 degrees</a:t>
            </a:r>
            <a:endParaRPr lang="en-US" dirty="0">
              <a:cs typeface="Sabon Next LT"/>
            </a:endParaRPr>
          </a:p>
          <a:p>
            <a:pPr marL="342900" indent="-342900">
              <a:buFont typeface="Arial" panose="020B0604020202020204" pitchFamily="34" charset="0"/>
              <a:buChar char="•"/>
            </a:pPr>
            <a:r>
              <a:rPr lang="en-US" dirty="0">
                <a:cs typeface="Sabon Next LT"/>
              </a:rPr>
              <a:t>Connecting Tableau with Hive Server</a:t>
            </a:r>
          </a:p>
          <a:p>
            <a:endParaRPr lang="en-US" dirty="0">
              <a:cs typeface="Sabon Next LT"/>
            </a:endParaRPr>
          </a:p>
          <a:p>
            <a:pPr marL="342900" indent="-342900">
              <a:buFontTx/>
              <a:buChar char="-"/>
            </a:pPr>
            <a:endParaRPr lang="en-US" dirty="0">
              <a:cs typeface="Sabon Next LT"/>
            </a:endParaRPr>
          </a:p>
        </p:txBody>
      </p:sp>
      <p:pic>
        <p:nvPicPr>
          <p:cNvPr id="7" name="Picture Placeholder 6" descr="Truck on road in countryside">
            <a:extLst>
              <a:ext uri="{FF2B5EF4-FFF2-40B4-BE49-F238E27FC236}">
                <a16:creationId xmlns:a16="http://schemas.microsoft.com/office/drawing/2014/main" id="{C570EB79-053B-0283-9D2D-6266701EEDDD}"/>
              </a:ext>
            </a:extLst>
          </p:cNvPr>
          <p:cNvPicPr>
            <a:picLocks noGrp="1" noChangeAspect="1"/>
          </p:cNvPicPr>
          <p:nvPr>
            <p:ph type="pic" sz="quarter" idx="14"/>
          </p:nvPr>
        </p:nvPicPr>
        <p:blipFill rotWithShape="1">
          <a:blip r:embed="rId3"/>
          <a:srcRect l="26222" t="-690" r="8840" b="690"/>
          <a:stretch/>
        </p:blipFill>
        <p:spPr>
          <a:xfrm>
            <a:off x="8989454" y="3405189"/>
            <a:ext cx="3202546" cy="3452811"/>
          </a:xfrm>
        </p:spPr>
      </p:pic>
      <p:sp>
        <p:nvSpPr>
          <p:cNvPr id="2" name="Slide Number Placeholder 1">
            <a:extLst>
              <a:ext uri="{FF2B5EF4-FFF2-40B4-BE49-F238E27FC236}">
                <a16:creationId xmlns:a16="http://schemas.microsoft.com/office/drawing/2014/main" id="{AB69D854-FB65-0E93-CFE2-041F7C41DD24}"/>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7</a:t>
            </a:fld>
            <a:endParaRPr lang="en-US" dirty="0"/>
          </a:p>
        </p:txBody>
      </p:sp>
      <mc:AlternateContent xmlns:mc="http://schemas.openxmlformats.org/markup-compatibility/2006">
        <mc:Choice xmlns:am3d="http://schemas.microsoft.com/office/drawing/2017/model3d" Requires="am3d">
          <p:graphicFrame>
            <p:nvGraphicFramePr>
              <p:cNvPr id="5" name="3D Model 4" descr="Semi Truck">
                <a:extLst>
                  <a:ext uri="{FF2B5EF4-FFF2-40B4-BE49-F238E27FC236}">
                    <a16:creationId xmlns:a16="http://schemas.microsoft.com/office/drawing/2014/main" id="{F8513DC3-018D-EB02-6918-19C837E3F08E}"/>
                  </a:ext>
                </a:extLst>
              </p:cNvPr>
              <p:cNvGraphicFramePr>
                <a:graphicFrameLocks noChangeAspect="1"/>
              </p:cNvGraphicFramePr>
              <p:nvPr>
                <p:extLst>
                  <p:ext uri="{D42A27DB-BD31-4B8C-83A1-F6EECF244321}">
                    <p14:modId xmlns:p14="http://schemas.microsoft.com/office/powerpoint/2010/main" val="2640976628"/>
                  </p:ext>
                </p:extLst>
              </p:nvPr>
            </p:nvGraphicFramePr>
            <p:xfrm>
              <a:off x="9883479" y="4793009"/>
              <a:ext cx="1109991" cy="295484"/>
            </p:xfrm>
            <a:graphic>
              <a:graphicData uri="http://schemas.microsoft.com/office/drawing/2017/model3d">
                <am3d:model3d r:embed="rId4">
                  <am3d:spPr>
                    <a:xfrm>
                      <a:off x="0" y="0"/>
                      <a:ext cx="1109991" cy="295484"/>
                    </a:xfrm>
                    <a:prstGeom prst="rect">
                      <a:avLst/>
                    </a:prstGeom>
                  </am3d:spPr>
                  <am3d:camera>
                    <am3d:pos x="0" y="0" z="49894044"/>
                    <am3d:up dx="0" dy="36000000" dz="0"/>
                    <am3d:lookAt x="0" y="0" z="0"/>
                    <am3d:perspective fov="2700000"/>
                  </am3d:camera>
                  <am3d:trans>
                    <am3d:meterPerModelUnit n="99674" d="1000000"/>
                    <am3d:preTrans dx="0" dy="-5223861" dz="0"/>
                    <am3d:scale>
                      <am3d:sx n="1000000" d="1000000"/>
                      <am3d:sy n="1000000" d="1000000"/>
                      <am3d:sz n="1000000" d="1000000"/>
                    </am3d:scale>
                    <am3d:rot ax="5406210" ay="-107911" az="5199777"/>
                    <am3d:postTrans dx="0" dy="0" dz="0"/>
                  </am3d:trans>
                  <am3d:raster rName="Office3DRenderer" rVer="16.0.8326">
                    <am3d:blip r:embed="rId5"/>
                  </am3d:raster>
                  <am3d:objViewport viewportSz="113174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Semi Truck">
                <a:extLst>
                  <a:ext uri="{FF2B5EF4-FFF2-40B4-BE49-F238E27FC236}">
                    <a16:creationId xmlns:a16="http://schemas.microsoft.com/office/drawing/2014/main" id="{F8513DC3-018D-EB02-6918-19C837E3F08E}"/>
                  </a:ext>
                </a:extLst>
              </p:cNvPr>
              <p:cNvPicPr>
                <a:picLocks noGrp="1" noRot="1" noChangeAspect="1" noMove="1" noResize="1" noEditPoints="1" noAdjustHandles="1" noChangeArrowheads="1" noChangeShapeType="1" noCrop="1"/>
              </p:cNvPicPr>
              <p:nvPr/>
            </p:nvPicPr>
            <p:blipFill>
              <a:blip r:embed="rId5"/>
              <a:stretch>
                <a:fillRect/>
              </a:stretch>
            </p:blipFill>
            <p:spPr>
              <a:xfrm>
                <a:off x="9883479" y="4793009"/>
                <a:ext cx="1109991" cy="295484"/>
              </a:xfrm>
              <a:prstGeom prst="rect">
                <a:avLst/>
              </a:prstGeom>
            </p:spPr>
          </p:pic>
        </mc:Fallback>
      </mc:AlternateContent>
    </p:spTree>
    <p:extLst>
      <p:ext uri="{BB962C8B-B14F-4D97-AF65-F5344CB8AC3E}">
        <p14:creationId xmlns:p14="http://schemas.microsoft.com/office/powerpoint/2010/main" val="4072101725"/>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D62608-F5E4-7EC0-5EF0-4F988DDDEC5B}"/>
              </a:ext>
            </a:extLst>
          </p:cNvPr>
          <p:cNvSpPr>
            <a:spLocks noGrp="1"/>
          </p:cNvSpPr>
          <p:nvPr>
            <p:ph type="title"/>
          </p:nvPr>
        </p:nvSpPr>
        <p:spPr>
          <a:xfrm>
            <a:off x="1550564" y="1057274"/>
            <a:ext cx="9875463" cy="999746"/>
          </a:xfrm>
        </p:spPr>
        <p:txBody>
          <a:bodyPr/>
          <a:lstStyle/>
          <a:p>
            <a:r>
              <a:rPr lang="en-US" dirty="0"/>
              <a:t>Conclusion</a:t>
            </a:r>
          </a:p>
        </p:txBody>
      </p:sp>
      <p:sp>
        <p:nvSpPr>
          <p:cNvPr id="12" name="Content Placeholder 3">
            <a:extLst>
              <a:ext uri="{FF2B5EF4-FFF2-40B4-BE49-F238E27FC236}">
                <a16:creationId xmlns:a16="http://schemas.microsoft.com/office/drawing/2014/main" id="{288BD9B8-D6A6-D55A-830D-4D3CC2DC3933}"/>
              </a:ext>
            </a:extLst>
          </p:cNvPr>
          <p:cNvSpPr>
            <a:spLocks noGrp="1"/>
          </p:cNvSpPr>
          <p:nvPr>
            <p:ph sz="half" idx="2"/>
          </p:nvPr>
        </p:nvSpPr>
        <p:spPr>
          <a:xfrm>
            <a:off x="1550564" y="2303028"/>
            <a:ext cx="5829147" cy="3961593"/>
          </a:xfrm>
        </p:spPr>
        <p:txBody>
          <a:bodyPr vert="horz" lIns="91440" tIns="0" rIns="91440" bIns="0" rtlCol="0" anchor="t">
            <a:normAutofit/>
          </a:bodyPr>
          <a:lstStyle/>
          <a:p>
            <a:pPr marL="347345" indent="-347345"/>
            <a:r>
              <a:rPr lang="en-US" dirty="0">
                <a:solidFill>
                  <a:srgbClr val="1F2C8F"/>
                </a:solidFill>
                <a:ea typeface="+mn-lt"/>
                <a:cs typeface="+mn-lt"/>
              </a:rPr>
              <a:t>To reduce risk in areas like Santa Rosa, Willits, and Apple Valley, implement targeted safety measures addressing prevalent high-risk events, and enhance training for drivers using Ford, Caterpillar, Peterbilt, and Volvo trucks.</a:t>
            </a:r>
          </a:p>
          <a:p>
            <a:pPr marL="347345" indent="-347345"/>
            <a:r>
              <a:rPr lang="en-US" dirty="0">
                <a:ea typeface="+mn-lt"/>
                <a:cs typeface="+mn-lt"/>
              </a:rPr>
              <a:t>Implement route optimization and driver training programs to reduce idling, improve fuel efficiency</a:t>
            </a:r>
            <a:r>
              <a:rPr lang="en-US" dirty="0">
                <a:cs typeface="Sabon Next LT"/>
              </a:rPr>
              <a:t>.</a:t>
            </a:r>
          </a:p>
          <a:p>
            <a:pPr marL="347345" indent="-347345"/>
            <a:endParaRPr lang="en-US" dirty="0">
              <a:cs typeface="Sabon Next LT"/>
            </a:endParaRPr>
          </a:p>
        </p:txBody>
      </p:sp>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8</a:t>
            </a:fld>
            <a:endParaRPr lang="en-US" dirty="0"/>
          </a:p>
        </p:txBody>
      </p:sp>
      <mc:AlternateContent xmlns:mc="http://schemas.openxmlformats.org/markup-compatibility/2006">
        <mc:Choice xmlns:am3d="http://schemas.microsoft.com/office/drawing/2017/model3d" Requires="am3d">
          <p:graphicFrame>
            <p:nvGraphicFramePr>
              <p:cNvPr id="4" name="3D Model 3" descr="Semi Truck">
                <a:extLst>
                  <a:ext uri="{FF2B5EF4-FFF2-40B4-BE49-F238E27FC236}">
                    <a16:creationId xmlns:a16="http://schemas.microsoft.com/office/drawing/2014/main" id="{12FDDD63-5943-AE5F-E542-FE5FD6248F2F}"/>
                  </a:ext>
                </a:extLst>
              </p:cNvPr>
              <p:cNvGraphicFramePr>
                <a:graphicFrameLocks noChangeAspect="1"/>
              </p:cNvGraphicFramePr>
              <p:nvPr>
                <p:extLst>
                  <p:ext uri="{D42A27DB-BD31-4B8C-83A1-F6EECF244321}">
                    <p14:modId xmlns:p14="http://schemas.microsoft.com/office/powerpoint/2010/main" val="2202986091"/>
                  </p:ext>
                </p:extLst>
              </p:nvPr>
            </p:nvGraphicFramePr>
            <p:xfrm>
              <a:off x="7518400" y="440569"/>
              <a:ext cx="4593596" cy="6417431"/>
            </p:xfrm>
            <a:graphic>
              <a:graphicData uri="http://schemas.microsoft.com/office/drawing/2017/model3d">
                <am3d:model3d r:embed="rId3">
                  <am3d:spPr>
                    <a:xfrm>
                      <a:off x="0" y="0"/>
                      <a:ext cx="4593596" cy="6417431"/>
                    </a:xfrm>
                    <a:prstGeom prst="rect">
                      <a:avLst/>
                    </a:prstGeom>
                  </am3d:spPr>
                  <am3d:camera>
                    <am3d:pos x="0" y="0" z="49894044"/>
                    <am3d:up dx="0" dy="36000000" dz="0"/>
                    <am3d:lookAt x="0" y="0" z="0"/>
                    <am3d:perspective fov="2700000"/>
                  </am3d:camera>
                  <am3d:trans>
                    <am3d:meterPerModelUnit n="99674" d="1000000"/>
                    <am3d:preTrans dx="0" dy="-5223861" dz="0"/>
                    <am3d:scale>
                      <am3d:sx n="1000000" d="1000000"/>
                      <am3d:sy n="1000000" d="1000000"/>
                      <am3d:sz n="1000000" d="1000000"/>
                    </am3d:scale>
                    <am3d:rot ax="-82794" ay="6443" az="-23"/>
                    <am3d:postTrans dx="0" dy="0" dz="0"/>
                  </am3d:trans>
                  <am3d:raster rName="Office3DRenderer" rVer="16.0.8326">
                    <am3d:blip r:embed="rId4"/>
                  </am3d:raster>
                  <am3d:objViewport viewportSz="1763348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Semi Truck">
                <a:extLst>
                  <a:ext uri="{FF2B5EF4-FFF2-40B4-BE49-F238E27FC236}">
                    <a16:creationId xmlns:a16="http://schemas.microsoft.com/office/drawing/2014/main" id="{12FDDD63-5943-AE5F-E542-FE5FD6248F2F}"/>
                  </a:ext>
                </a:extLst>
              </p:cNvPr>
              <p:cNvPicPr>
                <a:picLocks noGrp="1" noRot="1" noChangeAspect="1" noMove="1" noResize="1" noEditPoints="1" noAdjustHandles="1" noChangeArrowheads="1" noChangeShapeType="1" noCrop="1"/>
              </p:cNvPicPr>
              <p:nvPr/>
            </p:nvPicPr>
            <p:blipFill>
              <a:blip r:embed="rId4"/>
              <a:stretch>
                <a:fillRect/>
              </a:stretch>
            </p:blipFill>
            <p:spPr>
              <a:xfrm>
                <a:off x="7518400" y="440569"/>
                <a:ext cx="4593596" cy="6417431"/>
              </a:xfrm>
              <a:prstGeom prst="rect">
                <a:avLst/>
              </a:prstGeom>
            </p:spPr>
          </p:pic>
        </mc:Fallback>
      </mc:AlternateContent>
      <p:pic>
        <p:nvPicPr>
          <p:cNvPr id="6" name="Picture 5" descr="A red sign with white text&#10;&#10;Description automatically generated">
            <a:extLst>
              <a:ext uri="{FF2B5EF4-FFF2-40B4-BE49-F238E27FC236}">
                <a16:creationId xmlns:a16="http://schemas.microsoft.com/office/drawing/2014/main" id="{A1526A76-DDF4-8D32-47A1-7F455DE842F3}"/>
              </a:ext>
            </a:extLst>
          </p:cNvPr>
          <p:cNvPicPr>
            <a:picLocks noChangeAspect="1"/>
          </p:cNvPicPr>
          <p:nvPr/>
        </p:nvPicPr>
        <p:blipFill>
          <a:blip r:embed="rId5"/>
          <a:stretch>
            <a:fillRect/>
          </a:stretch>
        </p:blipFill>
        <p:spPr>
          <a:xfrm>
            <a:off x="3861887" y="4645403"/>
            <a:ext cx="1489046" cy="1865226"/>
          </a:xfrm>
          <a:prstGeom prst="rect">
            <a:avLst/>
          </a:prstGeom>
        </p:spPr>
      </p:pic>
    </p:spTree>
    <p:extLst>
      <p:ext uri="{BB962C8B-B14F-4D97-AF65-F5344CB8AC3E}">
        <p14:creationId xmlns:p14="http://schemas.microsoft.com/office/powerpoint/2010/main" val="26585014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0"/>
                                        <p:tgtEl>
                                          <p:spTgt spid="6"/>
                                        </p:tgtEl>
                                      </p:cBhvr>
                                    </p:animEffect>
                                    <p:anim calcmode="lin" valueType="num">
                                      <p:cBhvr>
                                        <p:cTn id="8" dur="3000" fill="hold"/>
                                        <p:tgtEl>
                                          <p:spTgt spid="6"/>
                                        </p:tgtEl>
                                        <p:attrNameLst>
                                          <p:attrName>ppt_x</p:attrName>
                                        </p:attrNameLst>
                                      </p:cBhvr>
                                      <p:tavLst>
                                        <p:tav tm="0">
                                          <p:val>
                                            <p:strVal val="#ppt_x"/>
                                          </p:val>
                                        </p:tav>
                                        <p:tav tm="100000">
                                          <p:val>
                                            <p:strVal val="#ppt_x"/>
                                          </p:val>
                                        </p:tav>
                                      </p:tavLst>
                                    </p:anim>
                                    <p:anim calcmode="lin" valueType="num">
                                      <p:cBhvr>
                                        <p:cTn id="9" dur="2700" decel="100000" fill="hold"/>
                                        <p:tgtEl>
                                          <p:spTgt spid="6"/>
                                        </p:tgtEl>
                                        <p:attrNameLst>
                                          <p:attrName>ppt_y</p:attrName>
                                        </p:attrNameLst>
                                      </p:cBhvr>
                                      <p:tavLst>
                                        <p:tav tm="0">
                                          <p:val>
                                            <p:strVal val="#ppt_y+1"/>
                                          </p:val>
                                        </p:tav>
                                        <p:tav tm="100000">
                                          <p:val>
                                            <p:strVal val="#ppt_y-.03"/>
                                          </p:val>
                                        </p:tav>
                                      </p:tavLst>
                                    </p:anim>
                                    <p:anim calcmode="lin" valueType="num">
                                      <p:cBhvr>
                                        <p:cTn id="10" dur="300" accel="100000" fill="hold">
                                          <p:stCondLst>
                                            <p:cond delay="27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8B5CEF2-E667-BBB5-2EA6-C06F93B6DE12}"/>
              </a:ext>
            </a:extLst>
          </p:cNvPr>
          <p:cNvSpPr>
            <a:spLocks noGrp="1"/>
          </p:cNvSpPr>
          <p:nvPr>
            <p:ph type="subTitle" idx="1"/>
          </p:nvPr>
        </p:nvSpPr>
        <p:spPr>
          <a:xfrm>
            <a:off x="914401" y="3813606"/>
            <a:ext cx="5715000" cy="2234642"/>
          </a:xfrm>
        </p:spPr>
        <p:txBody>
          <a:bodyPr>
            <a:normAutofit fontScale="85000" lnSpcReduction="20000"/>
          </a:bodyPr>
          <a:lstStyle/>
          <a:p>
            <a:r>
              <a:rPr lang="en-US" dirty="0" err="1"/>
              <a:t>Sushya</a:t>
            </a:r>
            <a:r>
              <a:rPr lang="en-US" dirty="0"/>
              <a:t> Sri Kalyan Teja</a:t>
            </a:r>
          </a:p>
          <a:p>
            <a:r>
              <a:rPr lang="en-US" dirty="0"/>
              <a:t>Krishna Apurva</a:t>
            </a:r>
          </a:p>
          <a:p>
            <a:r>
              <a:rPr lang="en-US" dirty="0" err="1"/>
              <a:t>Siddhesh</a:t>
            </a:r>
            <a:endParaRPr lang="en-US" dirty="0"/>
          </a:p>
          <a:p>
            <a:r>
              <a:rPr lang="en-US" dirty="0"/>
              <a:t>Sai Lakshmi Harini</a:t>
            </a:r>
            <a:endParaRPr lang="en-US" dirty="0">
              <a:cs typeface="Sabon Next LT"/>
            </a:endParaRPr>
          </a:p>
          <a:p>
            <a:r>
              <a:rPr lang="en-US" dirty="0" err="1"/>
              <a:t>Saketh</a:t>
            </a:r>
            <a:r>
              <a:rPr lang="en-US" dirty="0"/>
              <a:t> Kumar</a:t>
            </a:r>
            <a:endParaRPr lang="en-US" dirty="0">
              <a:cs typeface="Sabon Next LT"/>
            </a:endParaRPr>
          </a:p>
          <a:p>
            <a:r>
              <a:rPr lang="en-US" dirty="0" err="1"/>
              <a:t>Raunit</a:t>
            </a:r>
            <a:endParaRPr lang="en-US" dirty="0"/>
          </a:p>
          <a:p>
            <a:r>
              <a:rPr lang="en-US" dirty="0" err="1"/>
              <a:t>Harshitha</a:t>
            </a:r>
            <a:endParaRPr lang="en-US" dirty="0"/>
          </a:p>
        </p:txBody>
      </p:sp>
      <mc:AlternateContent xmlns:mc="http://schemas.openxmlformats.org/markup-compatibility/2006">
        <mc:Choice xmlns:am3d="http://schemas.microsoft.com/office/drawing/2017/model3d" Requires="am3d">
          <p:graphicFrame>
            <p:nvGraphicFramePr>
              <p:cNvPr id="4" name="3D Model 3" descr="Semi Truck">
                <a:extLst>
                  <a:ext uri="{FF2B5EF4-FFF2-40B4-BE49-F238E27FC236}">
                    <a16:creationId xmlns:a16="http://schemas.microsoft.com/office/drawing/2014/main" id="{978DCF54-5A0A-6CDE-D5C7-9E2C5E7C31DC}"/>
                  </a:ext>
                </a:extLst>
              </p:cNvPr>
              <p:cNvGraphicFramePr>
                <a:graphicFrameLocks noChangeAspect="1"/>
              </p:cNvGraphicFramePr>
              <p:nvPr/>
            </p:nvGraphicFramePr>
            <p:xfrm>
              <a:off x="601437" y="1427584"/>
              <a:ext cx="11323257" cy="2386022"/>
            </p:xfrm>
            <a:graphic>
              <a:graphicData uri="http://schemas.microsoft.com/office/drawing/2017/model3d">
                <am3d:model3d r:embed="rId3">
                  <am3d:spPr>
                    <a:xfrm>
                      <a:off x="0" y="0"/>
                      <a:ext cx="11323257" cy="2386022"/>
                    </a:xfrm>
                    <a:prstGeom prst="rect">
                      <a:avLst/>
                    </a:prstGeom>
                  </am3d:spPr>
                  <am3d:camera>
                    <am3d:pos x="0" y="0" z="49894044"/>
                    <am3d:up dx="0" dy="36000000" dz="0"/>
                    <am3d:lookAt x="0" y="0" z="0"/>
                    <am3d:perspective fov="2700000"/>
                  </am3d:camera>
                  <am3d:trans>
                    <am3d:meterPerModelUnit n="99674" d="1000000"/>
                    <am3d:preTrans dx="0" dy="-5223861" dz="0"/>
                    <am3d:scale>
                      <am3d:sx n="1000000" d="1000000"/>
                      <am3d:sy n="1000000" d="1000000"/>
                      <am3d:sz n="1000000" d="1000000"/>
                    </am3d:scale>
                    <am3d:rot ax="5399906" ay="125047" az="5399709"/>
                    <am3d:postTrans dx="0" dy="0" dz="0"/>
                  </am3d:trans>
                  <am3d:raster rName="Office3DRenderer" rVer="16.0.8326">
                    <am3d:blip r:embed="rId4"/>
                  </am3d:raster>
                  <am3d:objViewport viewportSz="117370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Semi Truck">
                <a:extLst>
                  <a:ext uri="{FF2B5EF4-FFF2-40B4-BE49-F238E27FC236}">
                    <a16:creationId xmlns:a16="http://schemas.microsoft.com/office/drawing/2014/main" id="{978DCF54-5A0A-6CDE-D5C7-9E2C5E7C31DC}"/>
                  </a:ext>
                </a:extLst>
              </p:cNvPr>
              <p:cNvPicPr>
                <a:picLocks noGrp="1" noRot="1" noChangeAspect="1" noMove="1" noResize="1" noEditPoints="1" noAdjustHandles="1" noChangeArrowheads="1" noChangeShapeType="1" noCrop="1"/>
              </p:cNvPicPr>
              <p:nvPr/>
            </p:nvPicPr>
            <p:blipFill>
              <a:blip r:embed="rId4"/>
              <a:stretch>
                <a:fillRect/>
              </a:stretch>
            </p:blipFill>
            <p:spPr>
              <a:xfrm>
                <a:off x="601437" y="1427584"/>
                <a:ext cx="11323257" cy="2386022"/>
              </a:xfrm>
              <a:prstGeom prst="rect">
                <a:avLst/>
              </a:prstGeom>
            </p:spPr>
          </p:pic>
        </mc:Fallback>
      </mc:AlternateContent>
      <p:sp>
        <p:nvSpPr>
          <p:cNvPr id="2" name="Title 1">
            <a:extLst>
              <a:ext uri="{FF2B5EF4-FFF2-40B4-BE49-F238E27FC236}">
                <a16:creationId xmlns:a16="http://schemas.microsoft.com/office/drawing/2014/main" id="{509D22C5-0C9E-B582-A8FE-B45E70A01E7F}"/>
              </a:ext>
            </a:extLst>
          </p:cNvPr>
          <p:cNvSpPr>
            <a:spLocks noGrp="1"/>
          </p:cNvSpPr>
          <p:nvPr>
            <p:ph type="ctrTitle"/>
          </p:nvPr>
        </p:nvSpPr>
        <p:spPr>
          <a:xfrm>
            <a:off x="1408922" y="1931436"/>
            <a:ext cx="6979297" cy="1179524"/>
          </a:xfrm>
        </p:spPr>
        <p:txBody>
          <a:bodyPr/>
          <a:lstStyle/>
          <a:p>
            <a:r>
              <a:rPr lang="en-US" sz="6600" err="1"/>
              <a:t>ThanK</a:t>
            </a:r>
            <a:r>
              <a:rPr lang="en-US" sz="6600"/>
              <a:t> you</a:t>
            </a:r>
          </a:p>
        </p:txBody>
      </p:sp>
    </p:spTree>
    <p:extLst>
      <p:ext uri="{BB962C8B-B14F-4D97-AF65-F5344CB8AC3E}">
        <p14:creationId xmlns:p14="http://schemas.microsoft.com/office/powerpoint/2010/main" val="3311237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 grpId="0"/>
    </p:bldLst>
  </p:timing>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SL_v14" id="{59749740-91A0-46B8-82A8-B436C7A8A142}" vid="{B3F8D047-377B-4FC8-B21C-47530C6DE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A719FA4-954C-4FA8-82CB-206659C3B826}">
  <ds:schemaRefs>
    <ds:schemaRef ds:uri="http://schemas.microsoft.com/office/2006/documentManagement/types"/>
    <ds:schemaRef ds:uri="http://purl.org/dc/dcmitype/"/>
    <ds:schemaRef ds:uri="16c05727-aa75-4e4a-9b5f-8a80a1165891"/>
    <ds:schemaRef ds:uri="http://schemas.microsoft.com/office/infopath/2007/PartnerControls"/>
    <ds:schemaRef ds:uri="http://schemas.microsoft.com/office/2006/metadata/properties"/>
    <ds:schemaRef ds:uri="http://schemas.openxmlformats.org/package/2006/metadata/core-properties"/>
    <ds:schemaRef ds:uri="71af3243-3dd4-4a8d-8c0d-dd76da1f02a5"/>
    <ds:schemaRef ds:uri="http://purl.org/dc/terms/"/>
    <ds:schemaRef ds:uri="http://purl.org/dc/elements/1.1/"/>
    <ds:schemaRef ds:uri="230e9df3-be65-4c73-a93b-d1236ebd677e"/>
    <ds:schemaRef ds:uri="http://schemas.microsoft.com/sharepoint/v3"/>
    <ds:schemaRef ds:uri="http://www.w3.org/XML/1998/namespace"/>
  </ds:schemaRefs>
</ds:datastoreItem>
</file>

<file path=customXml/itemProps2.xml><?xml version="1.0" encoding="utf-8"?>
<ds:datastoreItem xmlns:ds="http://schemas.openxmlformats.org/officeDocument/2006/customXml" ds:itemID="{16DBB56F-4362-4386-A1A1-3DF898896616}">
  <ds:schemaRefs>
    <ds:schemaRef ds:uri="http://schemas.microsoft.com/sharepoint/v3/contenttype/forms"/>
  </ds:schemaRefs>
</ds:datastoreItem>
</file>

<file path=customXml/itemProps3.xml><?xml version="1.0" encoding="utf-8"?>
<ds:datastoreItem xmlns:ds="http://schemas.openxmlformats.org/officeDocument/2006/customXml" ds:itemID="{04948363-B267-4BAC-8655-100FBEC280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Custom</Template>
  <TotalTime>368</TotalTime>
  <Words>570</Words>
  <Application>Microsoft Macintosh PowerPoint</Application>
  <PresentationFormat>Widescreen</PresentationFormat>
  <Paragraphs>74</Paragraphs>
  <Slides>9</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Arial Black</vt:lpstr>
      <vt:lpstr>Calibri</vt:lpstr>
      <vt:lpstr>Sabon Next LT</vt:lpstr>
      <vt:lpstr>Wingdings</vt:lpstr>
      <vt:lpstr>Custom</vt:lpstr>
      <vt:lpstr>Az National Trucking</vt:lpstr>
      <vt:lpstr>agenda</vt:lpstr>
      <vt:lpstr>PowerPoint Presentation</vt:lpstr>
      <vt:lpstr>DATA Workflow</vt:lpstr>
      <vt:lpstr>Analyzing Idling Events and Fuel Efficiency Across Cities</vt:lpstr>
      <vt:lpstr>Analyzing Top 3 risky cities </vt:lpstr>
      <vt:lpstr>Challenges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 National Trucking</dc:title>
  <dc:subject/>
  <dc:creator>Chavan, Siddhesh</dc:creator>
  <cp:lastModifiedBy>Chavan, Siddhesh</cp:lastModifiedBy>
  <cp:revision>4</cp:revision>
  <dcterms:created xsi:type="dcterms:W3CDTF">2024-05-02T18:27:12Z</dcterms:created>
  <dcterms:modified xsi:type="dcterms:W3CDTF">2024-05-03T00:35:44Z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